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07" r:id="rId1"/>
  </p:sldMasterIdLst>
  <p:notesMasterIdLst>
    <p:notesMasterId r:id="rId16"/>
  </p:notesMasterIdLst>
  <p:sldIdLst>
    <p:sldId id="256" r:id="rId2"/>
    <p:sldId id="257" r:id="rId3"/>
    <p:sldId id="258" r:id="rId4"/>
    <p:sldId id="260" r:id="rId5"/>
    <p:sldId id="259" r:id="rId6"/>
    <p:sldId id="261" r:id="rId7"/>
    <p:sldId id="267" r:id="rId8"/>
    <p:sldId id="262" r:id="rId9"/>
    <p:sldId id="263" r:id="rId10"/>
    <p:sldId id="264" r:id="rId11"/>
    <p:sldId id="265" r:id="rId12"/>
    <p:sldId id="266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EF4800-39E2-4883-B991-96F4CCD9594C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6ECE1A-5AF4-4DFF-AC02-4665C26DFED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 built a model using discounted cash flow modeling to evaluate stock prices and give the everyday investor a tool to evaluate if a stock is over or undervalued.  </a:t>
          </a:r>
        </a:p>
      </dgm:t>
    </dgm:pt>
    <dgm:pt modelId="{8F07FE29-622A-4DA6-9A07-5DDD0138DC31}" type="parTrans" cxnId="{C1E78F1A-9A32-4C6E-A510-DF28E44A64B9}">
      <dgm:prSet/>
      <dgm:spPr/>
      <dgm:t>
        <a:bodyPr/>
        <a:lstStyle/>
        <a:p>
          <a:endParaRPr lang="en-US"/>
        </a:p>
      </dgm:t>
    </dgm:pt>
    <dgm:pt modelId="{4ABA2743-C399-4B7F-A27F-F68C77078649}" type="sibTrans" cxnId="{C1E78F1A-9A32-4C6E-A510-DF28E44A64B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13330D6-B605-4FDA-8C5C-2AA42A3CB9A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 do this work we evaluated 5 years of historical financial statements and the predicted future values for 5 years of forecasted financial statements to create an evaluation of the company and what we believe the stock to be valued at the current day.</a:t>
          </a:r>
        </a:p>
      </dgm:t>
    </dgm:pt>
    <dgm:pt modelId="{F638CFE0-BC78-497B-8B81-CDCD63CECA25}" type="parTrans" cxnId="{0AB2261E-800C-46A4-AC57-B55A694FE51F}">
      <dgm:prSet/>
      <dgm:spPr/>
      <dgm:t>
        <a:bodyPr/>
        <a:lstStyle/>
        <a:p>
          <a:endParaRPr lang="en-US"/>
        </a:p>
      </dgm:t>
    </dgm:pt>
    <dgm:pt modelId="{13C16429-D528-491E-A54F-619027C71FFB}" type="sibTrans" cxnId="{0AB2261E-800C-46A4-AC57-B55A694FE51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C191BA7-3394-4513-AB49-BC62FA4EF4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 tested this concept in two ways via a single stock analysis as well we tried to look at a balance portfolio of stocks based on choosing to invest in what we felt based on the model were under valued and measured this against the S&amp;P 500 index to see how we would perform.</a:t>
          </a:r>
        </a:p>
      </dgm:t>
    </dgm:pt>
    <dgm:pt modelId="{9BC304D4-6E76-41B8-82BF-FBFBE181C313}" type="parTrans" cxnId="{223A7177-2998-4D06-BF55-67F84E3731AC}">
      <dgm:prSet/>
      <dgm:spPr/>
      <dgm:t>
        <a:bodyPr/>
        <a:lstStyle/>
        <a:p>
          <a:endParaRPr lang="en-US"/>
        </a:p>
      </dgm:t>
    </dgm:pt>
    <dgm:pt modelId="{05ECEA7A-DE42-4937-8CAE-F69204D02463}" type="sibTrans" cxnId="{223A7177-2998-4D06-BF55-67F84E3731AC}">
      <dgm:prSet/>
      <dgm:spPr/>
      <dgm:t>
        <a:bodyPr/>
        <a:lstStyle/>
        <a:p>
          <a:endParaRPr lang="en-US"/>
        </a:p>
      </dgm:t>
    </dgm:pt>
    <dgm:pt modelId="{2C9141A2-AD5A-4F16-94FC-9135A1AEA444}" type="pres">
      <dgm:prSet presAssocID="{A6EF4800-39E2-4883-B991-96F4CCD9594C}" presName="root" presStyleCnt="0">
        <dgm:presLayoutVars>
          <dgm:dir/>
          <dgm:resizeHandles val="exact"/>
        </dgm:presLayoutVars>
      </dgm:prSet>
      <dgm:spPr/>
    </dgm:pt>
    <dgm:pt modelId="{9B676840-2601-43C9-B868-4D1DE52C0202}" type="pres">
      <dgm:prSet presAssocID="{A6EF4800-39E2-4883-B991-96F4CCD9594C}" presName="container" presStyleCnt="0">
        <dgm:presLayoutVars>
          <dgm:dir/>
          <dgm:resizeHandles val="exact"/>
        </dgm:presLayoutVars>
      </dgm:prSet>
      <dgm:spPr/>
    </dgm:pt>
    <dgm:pt modelId="{B456F0FF-2141-4A8F-8205-CF493854DF5D}" type="pres">
      <dgm:prSet presAssocID="{B06ECE1A-5AF4-4DFF-AC02-4665C26DFED7}" presName="compNode" presStyleCnt="0"/>
      <dgm:spPr/>
    </dgm:pt>
    <dgm:pt modelId="{D9BBEFA2-FFD8-446F-A94B-9FD53D310E46}" type="pres">
      <dgm:prSet presAssocID="{B06ECE1A-5AF4-4DFF-AC02-4665C26DFED7}" presName="iconBgRect" presStyleLbl="bgShp" presStyleIdx="0" presStyleCnt="3"/>
      <dgm:spPr/>
    </dgm:pt>
    <dgm:pt modelId="{FF930DB4-0D35-4E12-9B3C-6ECBF3C40D7F}" type="pres">
      <dgm:prSet presAssocID="{B06ECE1A-5AF4-4DFF-AC02-4665C26DFED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526EC4D7-217F-40E2-8E2C-E55112B05855}" type="pres">
      <dgm:prSet presAssocID="{B06ECE1A-5AF4-4DFF-AC02-4665C26DFED7}" presName="spaceRect" presStyleCnt="0"/>
      <dgm:spPr/>
    </dgm:pt>
    <dgm:pt modelId="{221EB567-D220-46B6-A1AB-87A8820AA636}" type="pres">
      <dgm:prSet presAssocID="{B06ECE1A-5AF4-4DFF-AC02-4665C26DFED7}" presName="textRect" presStyleLbl="revTx" presStyleIdx="0" presStyleCnt="3">
        <dgm:presLayoutVars>
          <dgm:chMax val="1"/>
          <dgm:chPref val="1"/>
        </dgm:presLayoutVars>
      </dgm:prSet>
      <dgm:spPr/>
    </dgm:pt>
    <dgm:pt modelId="{3411D86B-D05C-4730-86B3-4C4B34195615}" type="pres">
      <dgm:prSet presAssocID="{4ABA2743-C399-4B7F-A27F-F68C77078649}" presName="sibTrans" presStyleLbl="sibTrans2D1" presStyleIdx="0" presStyleCnt="0"/>
      <dgm:spPr/>
    </dgm:pt>
    <dgm:pt modelId="{FD2225F0-5A0E-4DC0-9331-E33C71677AFC}" type="pres">
      <dgm:prSet presAssocID="{F13330D6-B605-4FDA-8C5C-2AA42A3CB9A3}" presName="compNode" presStyleCnt="0"/>
      <dgm:spPr/>
    </dgm:pt>
    <dgm:pt modelId="{43F8EB1D-6DE0-45AF-8FDF-E3916776D0FB}" type="pres">
      <dgm:prSet presAssocID="{F13330D6-B605-4FDA-8C5C-2AA42A3CB9A3}" presName="iconBgRect" presStyleLbl="bgShp" presStyleIdx="1" presStyleCnt="3"/>
      <dgm:spPr/>
    </dgm:pt>
    <dgm:pt modelId="{D0E469AA-12E6-40ED-A10C-DFD9B4ECF210}" type="pres">
      <dgm:prSet presAssocID="{F13330D6-B605-4FDA-8C5C-2AA42A3CB9A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051082BF-E358-4A70-8878-47045EC4EE3B}" type="pres">
      <dgm:prSet presAssocID="{F13330D6-B605-4FDA-8C5C-2AA42A3CB9A3}" presName="spaceRect" presStyleCnt="0"/>
      <dgm:spPr/>
    </dgm:pt>
    <dgm:pt modelId="{FCF9508E-0897-4E13-B9DE-5FB71576B61F}" type="pres">
      <dgm:prSet presAssocID="{F13330D6-B605-4FDA-8C5C-2AA42A3CB9A3}" presName="textRect" presStyleLbl="revTx" presStyleIdx="1" presStyleCnt="3">
        <dgm:presLayoutVars>
          <dgm:chMax val="1"/>
          <dgm:chPref val="1"/>
        </dgm:presLayoutVars>
      </dgm:prSet>
      <dgm:spPr/>
    </dgm:pt>
    <dgm:pt modelId="{53AE9D28-9578-45BE-9089-D5716F96EA50}" type="pres">
      <dgm:prSet presAssocID="{13C16429-D528-491E-A54F-619027C71FFB}" presName="sibTrans" presStyleLbl="sibTrans2D1" presStyleIdx="0" presStyleCnt="0"/>
      <dgm:spPr/>
    </dgm:pt>
    <dgm:pt modelId="{B28ED07A-E7B5-4BC8-B70D-FB780851D7B1}" type="pres">
      <dgm:prSet presAssocID="{FC191BA7-3394-4513-AB49-BC62FA4EF4E6}" presName="compNode" presStyleCnt="0"/>
      <dgm:spPr/>
    </dgm:pt>
    <dgm:pt modelId="{52F46F74-7BF3-43A1-9FD1-A77323B8A0DB}" type="pres">
      <dgm:prSet presAssocID="{FC191BA7-3394-4513-AB49-BC62FA4EF4E6}" presName="iconBgRect" presStyleLbl="bgShp" presStyleIdx="2" presStyleCnt="3"/>
      <dgm:spPr/>
    </dgm:pt>
    <dgm:pt modelId="{1F47FAB1-6A18-46C4-B1A7-A5506EE37139}" type="pres">
      <dgm:prSet presAssocID="{FC191BA7-3394-4513-AB49-BC62FA4EF4E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0D6CE20D-3128-4965-94CA-454FC6F7C376}" type="pres">
      <dgm:prSet presAssocID="{FC191BA7-3394-4513-AB49-BC62FA4EF4E6}" presName="spaceRect" presStyleCnt="0"/>
      <dgm:spPr/>
    </dgm:pt>
    <dgm:pt modelId="{DAEFB2AE-EC9E-4C52-8C11-31BAA5EC3BA3}" type="pres">
      <dgm:prSet presAssocID="{FC191BA7-3394-4513-AB49-BC62FA4EF4E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838AB04-D279-4C1A-A5A0-83DBB4B24FDB}" type="presOf" srcId="{4ABA2743-C399-4B7F-A27F-F68C77078649}" destId="{3411D86B-D05C-4730-86B3-4C4B34195615}" srcOrd="0" destOrd="0" presId="urn:microsoft.com/office/officeart/2018/2/layout/IconCircleList"/>
    <dgm:cxn modelId="{C1E78F1A-9A32-4C6E-A510-DF28E44A64B9}" srcId="{A6EF4800-39E2-4883-B991-96F4CCD9594C}" destId="{B06ECE1A-5AF4-4DFF-AC02-4665C26DFED7}" srcOrd="0" destOrd="0" parTransId="{8F07FE29-622A-4DA6-9A07-5DDD0138DC31}" sibTransId="{4ABA2743-C399-4B7F-A27F-F68C77078649}"/>
    <dgm:cxn modelId="{0AB2261E-800C-46A4-AC57-B55A694FE51F}" srcId="{A6EF4800-39E2-4883-B991-96F4CCD9594C}" destId="{F13330D6-B605-4FDA-8C5C-2AA42A3CB9A3}" srcOrd="1" destOrd="0" parTransId="{F638CFE0-BC78-497B-8B81-CDCD63CECA25}" sibTransId="{13C16429-D528-491E-A54F-619027C71FFB}"/>
    <dgm:cxn modelId="{D620B552-81C7-4CE0-8956-2094E9062E57}" type="presOf" srcId="{13C16429-D528-491E-A54F-619027C71FFB}" destId="{53AE9D28-9578-45BE-9089-D5716F96EA50}" srcOrd="0" destOrd="0" presId="urn:microsoft.com/office/officeart/2018/2/layout/IconCircleList"/>
    <dgm:cxn modelId="{BF521D59-E1AA-4B08-A8E5-4AB40B57A22F}" type="presOf" srcId="{A6EF4800-39E2-4883-B991-96F4CCD9594C}" destId="{2C9141A2-AD5A-4F16-94FC-9135A1AEA444}" srcOrd="0" destOrd="0" presId="urn:microsoft.com/office/officeart/2018/2/layout/IconCircleList"/>
    <dgm:cxn modelId="{D4079469-20AF-49DF-B787-76D7F2AD20FE}" type="presOf" srcId="{B06ECE1A-5AF4-4DFF-AC02-4665C26DFED7}" destId="{221EB567-D220-46B6-A1AB-87A8820AA636}" srcOrd="0" destOrd="0" presId="urn:microsoft.com/office/officeart/2018/2/layout/IconCircleList"/>
    <dgm:cxn modelId="{B81F5D70-F33C-4638-BF15-640BAFA2804E}" type="presOf" srcId="{F13330D6-B605-4FDA-8C5C-2AA42A3CB9A3}" destId="{FCF9508E-0897-4E13-B9DE-5FB71576B61F}" srcOrd="0" destOrd="0" presId="urn:microsoft.com/office/officeart/2018/2/layout/IconCircleList"/>
    <dgm:cxn modelId="{223A7177-2998-4D06-BF55-67F84E3731AC}" srcId="{A6EF4800-39E2-4883-B991-96F4CCD9594C}" destId="{FC191BA7-3394-4513-AB49-BC62FA4EF4E6}" srcOrd="2" destOrd="0" parTransId="{9BC304D4-6E76-41B8-82BF-FBFBE181C313}" sibTransId="{05ECEA7A-DE42-4937-8CAE-F69204D02463}"/>
    <dgm:cxn modelId="{673E84AA-89BF-4333-ABFD-732F914FAA44}" type="presOf" srcId="{FC191BA7-3394-4513-AB49-BC62FA4EF4E6}" destId="{DAEFB2AE-EC9E-4C52-8C11-31BAA5EC3BA3}" srcOrd="0" destOrd="0" presId="urn:microsoft.com/office/officeart/2018/2/layout/IconCircleList"/>
    <dgm:cxn modelId="{A17277AE-3D39-4898-9AF5-36F5E1D5C956}" type="presParOf" srcId="{2C9141A2-AD5A-4F16-94FC-9135A1AEA444}" destId="{9B676840-2601-43C9-B868-4D1DE52C0202}" srcOrd="0" destOrd="0" presId="urn:microsoft.com/office/officeart/2018/2/layout/IconCircleList"/>
    <dgm:cxn modelId="{72A35666-A1E8-45A5-BE56-BB0B78991C87}" type="presParOf" srcId="{9B676840-2601-43C9-B868-4D1DE52C0202}" destId="{B456F0FF-2141-4A8F-8205-CF493854DF5D}" srcOrd="0" destOrd="0" presId="urn:microsoft.com/office/officeart/2018/2/layout/IconCircleList"/>
    <dgm:cxn modelId="{701E6BD7-F245-41A0-888B-27AD8B6DA92E}" type="presParOf" srcId="{B456F0FF-2141-4A8F-8205-CF493854DF5D}" destId="{D9BBEFA2-FFD8-446F-A94B-9FD53D310E46}" srcOrd="0" destOrd="0" presId="urn:microsoft.com/office/officeart/2018/2/layout/IconCircleList"/>
    <dgm:cxn modelId="{88D083CF-194D-45C7-A208-6410AFFBA77A}" type="presParOf" srcId="{B456F0FF-2141-4A8F-8205-CF493854DF5D}" destId="{FF930DB4-0D35-4E12-9B3C-6ECBF3C40D7F}" srcOrd="1" destOrd="0" presId="urn:microsoft.com/office/officeart/2018/2/layout/IconCircleList"/>
    <dgm:cxn modelId="{46DB0E82-3120-461D-9881-0A5B33495CB9}" type="presParOf" srcId="{B456F0FF-2141-4A8F-8205-CF493854DF5D}" destId="{526EC4D7-217F-40E2-8E2C-E55112B05855}" srcOrd="2" destOrd="0" presId="urn:microsoft.com/office/officeart/2018/2/layout/IconCircleList"/>
    <dgm:cxn modelId="{A43ABA85-63E8-4DA6-9820-D371C596B29E}" type="presParOf" srcId="{B456F0FF-2141-4A8F-8205-CF493854DF5D}" destId="{221EB567-D220-46B6-A1AB-87A8820AA636}" srcOrd="3" destOrd="0" presId="urn:microsoft.com/office/officeart/2018/2/layout/IconCircleList"/>
    <dgm:cxn modelId="{7986A26C-7898-4DB3-87F0-07BDE538C752}" type="presParOf" srcId="{9B676840-2601-43C9-B868-4D1DE52C0202}" destId="{3411D86B-D05C-4730-86B3-4C4B34195615}" srcOrd="1" destOrd="0" presId="urn:microsoft.com/office/officeart/2018/2/layout/IconCircleList"/>
    <dgm:cxn modelId="{11185E02-1F1B-49A4-A3F0-5F48DAA89CE9}" type="presParOf" srcId="{9B676840-2601-43C9-B868-4D1DE52C0202}" destId="{FD2225F0-5A0E-4DC0-9331-E33C71677AFC}" srcOrd="2" destOrd="0" presId="urn:microsoft.com/office/officeart/2018/2/layout/IconCircleList"/>
    <dgm:cxn modelId="{4B01469D-D4A0-4D1A-A3E2-65F7A197D4DC}" type="presParOf" srcId="{FD2225F0-5A0E-4DC0-9331-E33C71677AFC}" destId="{43F8EB1D-6DE0-45AF-8FDF-E3916776D0FB}" srcOrd="0" destOrd="0" presId="urn:microsoft.com/office/officeart/2018/2/layout/IconCircleList"/>
    <dgm:cxn modelId="{46FE09F3-DC80-47E2-BD0B-1192A4CBDCD5}" type="presParOf" srcId="{FD2225F0-5A0E-4DC0-9331-E33C71677AFC}" destId="{D0E469AA-12E6-40ED-A10C-DFD9B4ECF210}" srcOrd="1" destOrd="0" presId="urn:microsoft.com/office/officeart/2018/2/layout/IconCircleList"/>
    <dgm:cxn modelId="{0952C32B-8AF7-43D3-9A8C-20242E4F137B}" type="presParOf" srcId="{FD2225F0-5A0E-4DC0-9331-E33C71677AFC}" destId="{051082BF-E358-4A70-8878-47045EC4EE3B}" srcOrd="2" destOrd="0" presId="urn:microsoft.com/office/officeart/2018/2/layout/IconCircleList"/>
    <dgm:cxn modelId="{D96A4762-7BDF-4CBF-A536-1B290E75BA1B}" type="presParOf" srcId="{FD2225F0-5A0E-4DC0-9331-E33C71677AFC}" destId="{FCF9508E-0897-4E13-B9DE-5FB71576B61F}" srcOrd="3" destOrd="0" presId="urn:microsoft.com/office/officeart/2018/2/layout/IconCircleList"/>
    <dgm:cxn modelId="{9C7E26C8-9AE0-4E1A-BB45-9BA7EBA51DD5}" type="presParOf" srcId="{9B676840-2601-43C9-B868-4D1DE52C0202}" destId="{53AE9D28-9578-45BE-9089-D5716F96EA50}" srcOrd="3" destOrd="0" presId="urn:microsoft.com/office/officeart/2018/2/layout/IconCircleList"/>
    <dgm:cxn modelId="{68262F50-595A-49CC-94C3-7D1A6FBF0AF5}" type="presParOf" srcId="{9B676840-2601-43C9-B868-4D1DE52C0202}" destId="{B28ED07A-E7B5-4BC8-B70D-FB780851D7B1}" srcOrd="4" destOrd="0" presId="urn:microsoft.com/office/officeart/2018/2/layout/IconCircleList"/>
    <dgm:cxn modelId="{0215BEE7-9D1E-429A-8ABF-78EEF6DF61B1}" type="presParOf" srcId="{B28ED07A-E7B5-4BC8-B70D-FB780851D7B1}" destId="{52F46F74-7BF3-43A1-9FD1-A77323B8A0DB}" srcOrd="0" destOrd="0" presId="urn:microsoft.com/office/officeart/2018/2/layout/IconCircleList"/>
    <dgm:cxn modelId="{A32071E0-AAE5-44C3-8FFF-36035607BA15}" type="presParOf" srcId="{B28ED07A-E7B5-4BC8-B70D-FB780851D7B1}" destId="{1F47FAB1-6A18-46C4-B1A7-A5506EE37139}" srcOrd="1" destOrd="0" presId="urn:microsoft.com/office/officeart/2018/2/layout/IconCircleList"/>
    <dgm:cxn modelId="{2416E267-1171-453C-90EE-530496D7A43C}" type="presParOf" srcId="{B28ED07A-E7B5-4BC8-B70D-FB780851D7B1}" destId="{0D6CE20D-3128-4965-94CA-454FC6F7C376}" srcOrd="2" destOrd="0" presId="urn:microsoft.com/office/officeart/2018/2/layout/IconCircleList"/>
    <dgm:cxn modelId="{D1CF5A03-32BF-4811-9281-373EB2E01253}" type="presParOf" srcId="{B28ED07A-E7B5-4BC8-B70D-FB780851D7B1}" destId="{DAEFB2AE-EC9E-4C52-8C11-31BAA5EC3BA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7B9A60-4999-46EC-A250-77038B8C4F5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EF48017-C144-4280-998E-D7BCE72F997B}">
      <dgm:prSet/>
      <dgm:spPr/>
      <dgm:t>
        <a:bodyPr/>
        <a:lstStyle/>
        <a:p>
          <a:r>
            <a:rPr lang="en-US"/>
            <a:t>Question to answer – can we develop a model to tell if a stock is over or under valued?</a:t>
          </a:r>
        </a:p>
      </dgm:t>
    </dgm:pt>
    <dgm:pt modelId="{235F7A35-AFC8-4E91-9B77-281ACA913858}" type="parTrans" cxnId="{0ECB835B-BFF7-4496-8163-2E53EBE4CB9F}">
      <dgm:prSet/>
      <dgm:spPr/>
      <dgm:t>
        <a:bodyPr/>
        <a:lstStyle/>
        <a:p>
          <a:endParaRPr lang="en-US"/>
        </a:p>
      </dgm:t>
    </dgm:pt>
    <dgm:pt modelId="{6E97A3E2-5DDB-41DB-A698-E6C707729CA3}" type="sibTrans" cxnId="{0ECB835B-BFF7-4496-8163-2E53EBE4CB9F}">
      <dgm:prSet/>
      <dgm:spPr/>
      <dgm:t>
        <a:bodyPr/>
        <a:lstStyle/>
        <a:p>
          <a:endParaRPr lang="en-US"/>
        </a:p>
      </dgm:t>
    </dgm:pt>
    <dgm:pt modelId="{6C411D46-2662-4E69-B334-2067C1A4DAE7}">
      <dgm:prSet/>
      <dgm:spPr/>
      <dgm:t>
        <a:bodyPr/>
        <a:lstStyle/>
        <a:p>
          <a:r>
            <a:rPr lang="en-US"/>
            <a:t>Understanding the model - We will walk through the code and concept of the DCF modeling.</a:t>
          </a:r>
        </a:p>
      </dgm:t>
    </dgm:pt>
    <dgm:pt modelId="{BE9E367C-8A8E-4C25-B3CD-98A41C6F17BF}" type="parTrans" cxnId="{77C462AC-1777-474E-906C-8C92C7A4A51A}">
      <dgm:prSet/>
      <dgm:spPr/>
      <dgm:t>
        <a:bodyPr/>
        <a:lstStyle/>
        <a:p>
          <a:endParaRPr lang="en-US"/>
        </a:p>
      </dgm:t>
    </dgm:pt>
    <dgm:pt modelId="{72A004B4-22B9-4A78-A83C-2FDF63FB0B6E}" type="sibTrans" cxnId="{77C462AC-1777-474E-906C-8C92C7A4A51A}">
      <dgm:prSet/>
      <dgm:spPr/>
      <dgm:t>
        <a:bodyPr/>
        <a:lstStyle/>
        <a:p>
          <a:endParaRPr lang="en-US"/>
        </a:p>
      </dgm:t>
    </dgm:pt>
    <dgm:pt modelId="{B0F65A5F-E1DB-4D50-9A99-6280A994D20C}">
      <dgm:prSet/>
      <dgm:spPr/>
      <dgm:t>
        <a:bodyPr/>
        <a:lstStyle/>
        <a:p>
          <a:r>
            <a:rPr lang="en-US"/>
            <a:t>Proof of concept</a:t>
          </a:r>
        </a:p>
      </dgm:t>
    </dgm:pt>
    <dgm:pt modelId="{0406362F-2752-4C1D-A3F4-DC9311B2DC42}" type="parTrans" cxnId="{A0CA74D7-516D-4540-A8F3-6DF1F6F881B7}">
      <dgm:prSet/>
      <dgm:spPr/>
      <dgm:t>
        <a:bodyPr/>
        <a:lstStyle/>
        <a:p>
          <a:endParaRPr lang="en-US"/>
        </a:p>
      </dgm:t>
    </dgm:pt>
    <dgm:pt modelId="{FB26D94F-CF5D-4182-B1DF-922E2CAB6DB4}" type="sibTrans" cxnId="{A0CA74D7-516D-4540-A8F3-6DF1F6F881B7}">
      <dgm:prSet/>
      <dgm:spPr/>
      <dgm:t>
        <a:bodyPr/>
        <a:lstStyle/>
        <a:p>
          <a:endParaRPr lang="en-US"/>
        </a:p>
      </dgm:t>
    </dgm:pt>
    <dgm:pt modelId="{C27E1167-D100-4776-B775-34884F839F9B}">
      <dgm:prSet/>
      <dgm:spPr/>
      <dgm:t>
        <a:bodyPr/>
        <a:lstStyle/>
        <a:p>
          <a:r>
            <a:rPr lang="en-US"/>
            <a:t>Test single stock case as a proof of concept</a:t>
          </a:r>
        </a:p>
      </dgm:t>
    </dgm:pt>
    <dgm:pt modelId="{DDF4B260-4532-45A2-BD6B-BDC995A13114}" type="parTrans" cxnId="{BA26A635-42DE-4FD3-BC17-9066E9F0D256}">
      <dgm:prSet/>
      <dgm:spPr/>
      <dgm:t>
        <a:bodyPr/>
        <a:lstStyle/>
        <a:p>
          <a:endParaRPr lang="en-US"/>
        </a:p>
      </dgm:t>
    </dgm:pt>
    <dgm:pt modelId="{53CE1C51-91BC-4E62-8974-84E0B8B2C57F}" type="sibTrans" cxnId="{BA26A635-42DE-4FD3-BC17-9066E9F0D256}">
      <dgm:prSet/>
      <dgm:spPr/>
      <dgm:t>
        <a:bodyPr/>
        <a:lstStyle/>
        <a:p>
          <a:endParaRPr lang="en-US"/>
        </a:p>
      </dgm:t>
    </dgm:pt>
    <dgm:pt modelId="{9DE01CB9-8EA5-42BF-9758-BE7BAF11FBDC}">
      <dgm:prSet/>
      <dgm:spPr/>
      <dgm:t>
        <a:bodyPr/>
        <a:lstStyle/>
        <a:p>
          <a:r>
            <a:rPr lang="en-US"/>
            <a:t>Test portfolio investment strategy of an equally weighted portfolio of undervalued stocks based on the DCF model and evaluate using 5 years of historical data as well performing MonteCarlo simulations.</a:t>
          </a:r>
        </a:p>
      </dgm:t>
    </dgm:pt>
    <dgm:pt modelId="{A7A38F0E-60D9-4B15-9FE3-13BC2927E001}" type="parTrans" cxnId="{D09E4F26-62B1-4362-93E8-F3AC3BBB336A}">
      <dgm:prSet/>
      <dgm:spPr/>
      <dgm:t>
        <a:bodyPr/>
        <a:lstStyle/>
        <a:p>
          <a:endParaRPr lang="en-US"/>
        </a:p>
      </dgm:t>
    </dgm:pt>
    <dgm:pt modelId="{6269C525-7621-4A01-BEA4-33949631DEE6}" type="sibTrans" cxnId="{D09E4F26-62B1-4362-93E8-F3AC3BBB336A}">
      <dgm:prSet/>
      <dgm:spPr/>
      <dgm:t>
        <a:bodyPr/>
        <a:lstStyle/>
        <a:p>
          <a:endParaRPr lang="en-US"/>
        </a:p>
      </dgm:t>
    </dgm:pt>
    <dgm:pt modelId="{E307B764-F4D7-41E4-A99C-CB2C0E29CDBD}">
      <dgm:prSet/>
      <dgm:spPr/>
      <dgm:t>
        <a:bodyPr/>
        <a:lstStyle/>
        <a:p>
          <a:r>
            <a:rPr lang="en-US"/>
            <a:t>Conclusions</a:t>
          </a:r>
        </a:p>
      </dgm:t>
    </dgm:pt>
    <dgm:pt modelId="{88481AF2-5BB6-4C3F-9165-031ABF6A81DA}" type="parTrans" cxnId="{BEE7361C-29F6-4917-B622-32BCDABB1CE5}">
      <dgm:prSet/>
      <dgm:spPr/>
      <dgm:t>
        <a:bodyPr/>
        <a:lstStyle/>
        <a:p>
          <a:endParaRPr lang="en-US"/>
        </a:p>
      </dgm:t>
    </dgm:pt>
    <dgm:pt modelId="{AC473790-A0E6-45B6-8C21-BF0D4FA82A7F}" type="sibTrans" cxnId="{BEE7361C-29F6-4917-B622-32BCDABB1CE5}">
      <dgm:prSet/>
      <dgm:spPr/>
      <dgm:t>
        <a:bodyPr/>
        <a:lstStyle/>
        <a:p>
          <a:endParaRPr lang="en-US"/>
        </a:p>
      </dgm:t>
    </dgm:pt>
    <dgm:pt modelId="{4E9D02B5-EDCD-4CDC-874B-2A87547544E0}">
      <dgm:prSet/>
      <dgm:spPr/>
      <dgm:t>
        <a:bodyPr/>
        <a:lstStyle/>
        <a:p>
          <a:r>
            <a:rPr lang="en-US"/>
            <a:t>Final Thoughts, next steps?</a:t>
          </a:r>
        </a:p>
      </dgm:t>
    </dgm:pt>
    <dgm:pt modelId="{492E8915-733D-42BA-A1B8-1590BF92BECD}" type="parTrans" cxnId="{406BBAD5-6D58-45FE-A143-6C40A22AD382}">
      <dgm:prSet/>
      <dgm:spPr/>
      <dgm:t>
        <a:bodyPr/>
        <a:lstStyle/>
        <a:p>
          <a:endParaRPr lang="en-US"/>
        </a:p>
      </dgm:t>
    </dgm:pt>
    <dgm:pt modelId="{85910C1D-0420-47E7-B69B-465C64CFC348}" type="sibTrans" cxnId="{406BBAD5-6D58-45FE-A143-6C40A22AD382}">
      <dgm:prSet/>
      <dgm:spPr/>
      <dgm:t>
        <a:bodyPr/>
        <a:lstStyle/>
        <a:p>
          <a:endParaRPr lang="en-US"/>
        </a:p>
      </dgm:t>
    </dgm:pt>
    <dgm:pt modelId="{45269FF8-EAD6-0A4B-8597-6E40BE141A99}" type="pres">
      <dgm:prSet presAssocID="{857B9A60-4999-46EC-A250-77038B8C4F52}" presName="linear" presStyleCnt="0">
        <dgm:presLayoutVars>
          <dgm:animLvl val="lvl"/>
          <dgm:resizeHandles val="exact"/>
        </dgm:presLayoutVars>
      </dgm:prSet>
      <dgm:spPr/>
    </dgm:pt>
    <dgm:pt modelId="{83338F43-4E53-9A4F-8AC5-B654E0FFB839}" type="pres">
      <dgm:prSet presAssocID="{4EF48017-C144-4280-998E-D7BCE72F997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F2A5D9D-CCE9-764B-99C9-F58A3A80031A}" type="pres">
      <dgm:prSet presAssocID="{6E97A3E2-5DDB-41DB-A698-E6C707729CA3}" presName="spacer" presStyleCnt="0"/>
      <dgm:spPr/>
    </dgm:pt>
    <dgm:pt modelId="{942346BE-81F9-F343-B4D4-A75E091EF9EF}" type="pres">
      <dgm:prSet presAssocID="{6C411D46-2662-4E69-B334-2067C1A4DAE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E1CAAD0-0644-A14D-9538-22B47BF9AC27}" type="pres">
      <dgm:prSet presAssocID="{72A004B4-22B9-4A78-A83C-2FDF63FB0B6E}" presName="spacer" presStyleCnt="0"/>
      <dgm:spPr/>
    </dgm:pt>
    <dgm:pt modelId="{F926BE60-D128-EA4A-8783-D9DECCE02464}" type="pres">
      <dgm:prSet presAssocID="{B0F65A5F-E1DB-4D50-9A99-6280A994D20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D906CE6-A55D-164C-B60C-E0AAC00A4077}" type="pres">
      <dgm:prSet presAssocID="{B0F65A5F-E1DB-4D50-9A99-6280A994D20C}" presName="childText" presStyleLbl="revTx" presStyleIdx="0" presStyleCnt="1">
        <dgm:presLayoutVars>
          <dgm:bulletEnabled val="1"/>
        </dgm:presLayoutVars>
      </dgm:prSet>
      <dgm:spPr/>
    </dgm:pt>
    <dgm:pt modelId="{FC2DD944-2D25-7741-9AF0-CA143532CD98}" type="pres">
      <dgm:prSet presAssocID="{E307B764-F4D7-41E4-A99C-CB2C0E29CDBD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7F3630E-E889-B54D-89B8-95645DECF202}" type="pres">
      <dgm:prSet presAssocID="{AC473790-A0E6-45B6-8C21-BF0D4FA82A7F}" presName="spacer" presStyleCnt="0"/>
      <dgm:spPr/>
    </dgm:pt>
    <dgm:pt modelId="{86A2E2F2-56F3-6246-94F8-5EBE84F660D9}" type="pres">
      <dgm:prSet presAssocID="{4E9D02B5-EDCD-4CDC-874B-2A87547544E0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BF11102-D115-9F45-B62E-41C8208AA471}" type="presOf" srcId="{857B9A60-4999-46EC-A250-77038B8C4F52}" destId="{45269FF8-EAD6-0A4B-8597-6E40BE141A99}" srcOrd="0" destOrd="0" presId="urn:microsoft.com/office/officeart/2005/8/layout/vList2"/>
    <dgm:cxn modelId="{BEE7361C-29F6-4917-B622-32BCDABB1CE5}" srcId="{857B9A60-4999-46EC-A250-77038B8C4F52}" destId="{E307B764-F4D7-41E4-A99C-CB2C0E29CDBD}" srcOrd="3" destOrd="0" parTransId="{88481AF2-5BB6-4C3F-9165-031ABF6A81DA}" sibTransId="{AC473790-A0E6-45B6-8C21-BF0D4FA82A7F}"/>
    <dgm:cxn modelId="{28F5DD25-0DAA-C647-8D1A-0B04F5476E44}" type="presOf" srcId="{E307B764-F4D7-41E4-A99C-CB2C0E29CDBD}" destId="{FC2DD944-2D25-7741-9AF0-CA143532CD98}" srcOrd="0" destOrd="0" presId="urn:microsoft.com/office/officeart/2005/8/layout/vList2"/>
    <dgm:cxn modelId="{D09E4F26-62B1-4362-93E8-F3AC3BBB336A}" srcId="{B0F65A5F-E1DB-4D50-9A99-6280A994D20C}" destId="{9DE01CB9-8EA5-42BF-9758-BE7BAF11FBDC}" srcOrd="1" destOrd="0" parTransId="{A7A38F0E-60D9-4B15-9FE3-13BC2927E001}" sibTransId="{6269C525-7621-4A01-BEA4-33949631DEE6}"/>
    <dgm:cxn modelId="{5DFF9D2A-184B-4C4A-98E8-ABAE9E7249FB}" type="presOf" srcId="{C27E1167-D100-4776-B775-34884F839F9B}" destId="{0D906CE6-A55D-164C-B60C-E0AAC00A4077}" srcOrd="0" destOrd="0" presId="urn:microsoft.com/office/officeart/2005/8/layout/vList2"/>
    <dgm:cxn modelId="{BA26A635-42DE-4FD3-BC17-9066E9F0D256}" srcId="{B0F65A5F-E1DB-4D50-9A99-6280A994D20C}" destId="{C27E1167-D100-4776-B775-34884F839F9B}" srcOrd="0" destOrd="0" parTransId="{DDF4B260-4532-45A2-BD6B-BDC995A13114}" sibTransId="{53CE1C51-91BC-4E62-8974-84E0B8B2C57F}"/>
    <dgm:cxn modelId="{77674E54-BEA2-9F4B-AA34-3F54389046A0}" type="presOf" srcId="{4EF48017-C144-4280-998E-D7BCE72F997B}" destId="{83338F43-4E53-9A4F-8AC5-B654E0FFB839}" srcOrd="0" destOrd="0" presId="urn:microsoft.com/office/officeart/2005/8/layout/vList2"/>
    <dgm:cxn modelId="{0ECB835B-BFF7-4496-8163-2E53EBE4CB9F}" srcId="{857B9A60-4999-46EC-A250-77038B8C4F52}" destId="{4EF48017-C144-4280-998E-D7BCE72F997B}" srcOrd="0" destOrd="0" parTransId="{235F7A35-AFC8-4E91-9B77-281ACA913858}" sibTransId="{6E97A3E2-5DDB-41DB-A698-E6C707729CA3}"/>
    <dgm:cxn modelId="{93B64A71-A1A6-A249-B0A1-7EA76B30B91E}" type="presOf" srcId="{9DE01CB9-8EA5-42BF-9758-BE7BAF11FBDC}" destId="{0D906CE6-A55D-164C-B60C-E0AAC00A4077}" srcOrd="0" destOrd="1" presId="urn:microsoft.com/office/officeart/2005/8/layout/vList2"/>
    <dgm:cxn modelId="{D67B5074-0320-E944-91C1-9A406F472892}" type="presOf" srcId="{B0F65A5F-E1DB-4D50-9A99-6280A994D20C}" destId="{F926BE60-D128-EA4A-8783-D9DECCE02464}" srcOrd="0" destOrd="0" presId="urn:microsoft.com/office/officeart/2005/8/layout/vList2"/>
    <dgm:cxn modelId="{BB3FA27A-7493-E04B-A9F8-3CDFA353F384}" type="presOf" srcId="{4E9D02B5-EDCD-4CDC-874B-2A87547544E0}" destId="{86A2E2F2-56F3-6246-94F8-5EBE84F660D9}" srcOrd="0" destOrd="0" presId="urn:microsoft.com/office/officeart/2005/8/layout/vList2"/>
    <dgm:cxn modelId="{19258F84-4D17-CE48-8796-4F9C492C3267}" type="presOf" srcId="{6C411D46-2662-4E69-B334-2067C1A4DAE7}" destId="{942346BE-81F9-F343-B4D4-A75E091EF9EF}" srcOrd="0" destOrd="0" presId="urn:microsoft.com/office/officeart/2005/8/layout/vList2"/>
    <dgm:cxn modelId="{77C462AC-1777-474E-906C-8C92C7A4A51A}" srcId="{857B9A60-4999-46EC-A250-77038B8C4F52}" destId="{6C411D46-2662-4E69-B334-2067C1A4DAE7}" srcOrd="1" destOrd="0" parTransId="{BE9E367C-8A8E-4C25-B3CD-98A41C6F17BF}" sibTransId="{72A004B4-22B9-4A78-A83C-2FDF63FB0B6E}"/>
    <dgm:cxn modelId="{406BBAD5-6D58-45FE-A143-6C40A22AD382}" srcId="{857B9A60-4999-46EC-A250-77038B8C4F52}" destId="{4E9D02B5-EDCD-4CDC-874B-2A87547544E0}" srcOrd="4" destOrd="0" parTransId="{492E8915-733D-42BA-A1B8-1590BF92BECD}" sibTransId="{85910C1D-0420-47E7-B69B-465C64CFC348}"/>
    <dgm:cxn modelId="{A0CA74D7-516D-4540-A8F3-6DF1F6F881B7}" srcId="{857B9A60-4999-46EC-A250-77038B8C4F52}" destId="{B0F65A5F-E1DB-4D50-9A99-6280A994D20C}" srcOrd="2" destOrd="0" parTransId="{0406362F-2752-4C1D-A3F4-DC9311B2DC42}" sibTransId="{FB26D94F-CF5D-4182-B1DF-922E2CAB6DB4}"/>
    <dgm:cxn modelId="{4D0CA80B-6A00-5042-A0F2-3561BC22CCE2}" type="presParOf" srcId="{45269FF8-EAD6-0A4B-8597-6E40BE141A99}" destId="{83338F43-4E53-9A4F-8AC5-B654E0FFB839}" srcOrd="0" destOrd="0" presId="urn:microsoft.com/office/officeart/2005/8/layout/vList2"/>
    <dgm:cxn modelId="{988AA541-4C8C-494C-A518-21D581B41B58}" type="presParOf" srcId="{45269FF8-EAD6-0A4B-8597-6E40BE141A99}" destId="{EF2A5D9D-CCE9-764B-99C9-F58A3A80031A}" srcOrd="1" destOrd="0" presId="urn:microsoft.com/office/officeart/2005/8/layout/vList2"/>
    <dgm:cxn modelId="{94B3AA0A-C085-464D-AB34-2F36CC2FDE82}" type="presParOf" srcId="{45269FF8-EAD6-0A4B-8597-6E40BE141A99}" destId="{942346BE-81F9-F343-B4D4-A75E091EF9EF}" srcOrd="2" destOrd="0" presId="urn:microsoft.com/office/officeart/2005/8/layout/vList2"/>
    <dgm:cxn modelId="{E1778EFC-BDC9-2D4A-8575-8F3E994F8396}" type="presParOf" srcId="{45269FF8-EAD6-0A4B-8597-6E40BE141A99}" destId="{9E1CAAD0-0644-A14D-9538-22B47BF9AC27}" srcOrd="3" destOrd="0" presId="urn:microsoft.com/office/officeart/2005/8/layout/vList2"/>
    <dgm:cxn modelId="{44C5E578-1675-D245-AD33-FA330B67B7BD}" type="presParOf" srcId="{45269FF8-EAD6-0A4B-8597-6E40BE141A99}" destId="{F926BE60-D128-EA4A-8783-D9DECCE02464}" srcOrd="4" destOrd="0" presId="urn:microsoft.com/office/officeart/2005/8/layout/vList2"/>
    <dgm:cxn modelId="{CCB15CFB-83FB-C34C-9516-1D00AB92477E}" type="presParOf" srcId="{45269FF8-EAD6-0A4B-8597-6E40BE141A99}" destId="{0D906CE6-A55D-164C-B60C-E0AAC00A4077}" srcOrd="5" destOrd="0" presId="urn:microsoft.com/office/officeart/2005/8/layout/vList2"/>
    <dgm:cxn modelId="{C3512EB2-E74D-4B4E-B0CD-66C642BC85DE}" type="presParOf" srcId="{45269FF8-EAD6-0A4B-8597-6E40BE141A99}" destId="{FC2DD944-2D25-7741-9AF0-CA143532CD98}" srcOrd="6" destOrd="0" presId="urn:microsoft.com/office/officeart/2005/8/layout/vList2"/>
    <dgm:cxn modelId="{3F9EAEA6-5CF1-2F44-A62F-17E2CFC74233}" type="presParOf" srcId="{45269FF8-EAD6-0A4B-8597-6E40BE141A99}" destId="{B7F3630E-E889-B54D-89B8-95645DECF202}" srcOrd="7" destOrd="0" presId="urn:microsoft.com/office/officeart/2005/8/layout/vList2"/>
    <dgm:cxn modelId="{923A4B01-C6ED-D54D-A2DD-5CB4C8068AC9}" type="presParOf" srcId="{45269FF8-EAD6-0A4B-8597-6E40BE141A99}" destId="{86A2E2F2-56F3-6246-94F8-5EBE84F660D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BBEFA2-FFD8-446F-A94B-9FD53D310E46}">
      <dsp:nvSpPr>
        <dsp:cNvPr id="0" name=""/>
        <dsp:cNvSpPr/>
      </dsp:nvSpPr>
      <dsp:spPr>
        <a:xfrm>
          <a:off x="128047" y="1457751"/>
          <a:ext cx="902580" cy="90258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930DB4-0D35-4E12-9B3C-6ECBF3C40D7F}">
      <dsp:nvSpPr>
        <dsp:cNvPr id="0" name=""/>
        <dsp:cNvSpPr/>
      </dsp:nvSpPr>
      <dsp:spPr>
        <a:xfrm>
          <a:off x="317589" y="1647293"/>
          <a:ext cx="523496" cy="5234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1EB567-D220-46B6-A1AB-87A8820AA636}">
      <dsp:nvSpPr>
        <dsp:cNvPr id="0" name=""/>
        <dsp:cNvSpPr/>
      </dsp:nvSpPr>
      <dsp:spPr>
        <a:xfrm>
          <a:off x="1224037" y="1457751"/>
          <a:ext cx="2127509" cy="902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We built a model using discounted cash flow modeling to evaluate stock prices and give the everyday investor a tool to evaluate if a stock is over or undervalued.  </a:t>
          </a:r>
        </a:p>
      </dsp:txBody>
      <dsp:txXfrm>
        <a:off x="1224037" y="1457751"/>
        <a:ext cx="2127509" cy="902580"/>
      </dsp:txXfrm>
    </dsp:sp>
    <dsp:sp modelId="{43F8EB1D-6DE0-45AF-8FDF-E3916776D0FB}">
      <dsp:nvSpPr>
        <dsp:cNvPr id="0" name=""/>
        <dsp:cNvSpPr/>
      </dsp:nvSpPr>
      <dsp:spPr>
        <a:xfrm>
          <a:off x="3722250" y="1457751"/>
          <a:ext cx="902580" cy="90258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E469AA-12E6-40ED-A10C-DFD9B4ECF210}">
      <dsp:nvSpPr>
        <dsp:cNvPr id="0" name=""/>
        <dsp:cNvSpPr/>
      </dsp:nvSpPr>
      <dsp:spPr>
        <a:xfrm>
          <a:off x="3911791" y="1647293"/>
          <a:ext cx="523496" cy="5234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F9508E-0897-4E13-B9DE-5FB71576B61F}">
      <dsp:nvSpPr>
        <dsp:cNvPr id="0" name=""/>
        <dsp:cNvSpPr/>
      </dsp:nvSpPr>
      <dsp:spPr>
        <a:xfrm>
          <a:off x="4818240" y="1457751"/>
          <a:ext cx="2127509" cy="902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To do this work we evaluated 5 years of historical financial statements and the predicted future values for 5 years of forecasted financial statements to create an evaluation of the company and what we believe the stock to be valued at the current day.</a:t>
          </a:r>
        </a:p>
      </dsp:txBody>
      <dsp:txXfrm>
        <a:off x="4818240" y="1457751"/>
        <a:ext cx="2127509" cy="902580"/>
      </dsp:txXfrm>
    </dsp:sp>
    <dsp:sp modelId="{52F46F74-7BF3-43A1-9FD1-A77323B8A0DB}">
      <dsp:nvSpPr>
        <dsp:cNvPr id="0" name=""/>
        <dsp:cNvSpPr/>
      </dsp:nvSpPr>
      <dsp:spPr>
        <a:xfrm>
          <a:off x="7316452" y="1457751"/>
          <a:ext cx="902580" cy="90258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47FAB1-6A18-46C4-B1A7-A5506EE37139}">
      <dsp:nvSpPr>
        <dsp:cNvPr id="0" name=""/>
        <dsp:cNvSpPr/>
      </dsp:nvSpPr>
      <dsp:spPr>
        <a:xfrm>
          <a:off x="7505994" y="1647293"/>
          <a:ext cx="523496" cy="5234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FB2AE-EC9E-4C52-8C11-31BAA5EC3BA3}">
      <dsp:nvSpPr>
        <dsp:cNvPr id="0" name=""/>
        <dsp:cNvSpPr/>
      </dsp:nvSpPr>
      <dsp:spPr>
        <a:xfrm>
          <a:off x="8412442" y="1457751"/>
          <a:ext cx="2127509" cy="902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We tested this concept in two ways via a single stock analysis as well we tried to look at a balance portfolio of stocks based on choosing to invest in what we felt based on the model were under valued and measured this against the S&amp;P 500 index to see how we would perform.</a:t>
          </a:r>
        </a:p>
      </dsp:txBody>
      <dsp:txXfrm>
        <a:off x="8412442" y="1457751"/>
        <a:ext cx="2127509" cy="9025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338F43-4E53-9A4F-8AC5-B654E0FFB839}">
      <dsp:nvSpPr>
        <dsp:cNvPr id="0" name=""/>
        <dsp:cNvSpPr/>
      </dsp:nvSpPr>
      <dsp:spPr>
        <a:xfrm>
          <a:off x="0" y="120222"/>
          <a:ext cx="6139252" cy="7558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Question to answer – can we develop a model to tell if a stock is over or under valued?</a:t>
          </a:r>
        </a:p>
      </dsp:txBody>
      <dsp:txXfrm>
        <a:off x="36896" y="157118"/>
        <a:ext cx="6065460" cy="682028"/>
      </dsp:txXfrm>
    </dsp:sp>
    <dsp:sp modelId="{942346BE-81F9-F343-B4D4-A75E091EF9EF}">
      <dsp:nvSpPr>
        <dsp:cNvPr id="0" name=""/>
        <dsp:cNvSpPr/>
      </dsp:nvSpPr>
      <dsp:spPr>
        <a:xfrm>
          <a:off x="0" y="930762"/>
          <a:ext cx="6139252" cy="755820"/>
        </a:xfrm>
        <a:prstGeom prst="roundRect">
          <a:avLst/>
        </a:prstGeom>
        <a:solidFill>
          <a:schemeClr val="accent2">
            <a:hueOff val="370608"/>
            <a:satOff val="-233"/>
            <a:lumOff val="19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Understanding the model - We will walk through the code and concept of the DCF modeling.</a:t>
          </a:r>
        </a:p>
      </dsp:txBody>
      <dsp:txXfrm>
        <a:off x="36896" y="967658"/>
        <a:ext cx="6065460" cy="682028"/>
      </dsp:txXfrm>
    </dsp:sp>
    <dsp:sp modelId="{F926BE60-D128-EA4A-8783-D9DECCE02464}">
      <dsp:nvSpPr>
        <dsp:cNvPr id="0" name=""/>
        <dsp:cNvSpPr/>
      </dsp:nvSpPr>
      <dsp:spPr>
        <a:xfrm>
          <a:off x="0" y="1741302"/>
          <a:ext cx="6139252" cy="755820"/>
        </a:xfrm>
        <a:prstGeom prst="roundRect">
          <a:avLst/>
        </a:prstGeom>
        <a:solidFill>
          <a:schemeClr val="accent2">
            <a:hueOff val="741216"/>
            <a:satOff val="-466"/>
            <a:lumOff val="38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Proof of concept</a:t>
          </a:r>
        </a:p>
      </dsp:txBody>
      <dsp:txXfrm>
        <a:off x="36896" y="1778198"/>
        <a:ext cx="6065460" cy="682028"/>
      </dsp:txXfrm>
    </dsp:sp>
    <dsp:sp modelId="{0D906CE6-A55D-164C-B60C-E0AAC00A4077}">
      <dsp:nvSpPr>
        <dsp:cNvPr id="0" name=""/>
        <dsp:cNvSpPr/>
      </dsp:nvSpPr>
      <dsp:spPr>
        <a:xfrm>
          <a:off x="0" y="2497122"/>
          <a:ext cx="6139252" cy="1140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921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Test single stock case as a proof of concept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Test portfolio investment strategy of an equally weighted portfolio of undervalued stocks based on the DCF model and evaluate using 5 years of historical data as well performing MonteCarlo simulations.</a:t>
          </a:r>
        </a:p>
      </dsp:txBody>
      <dsp:txXfrm>
        <a:off x="0" y="2497122"/>
        <a:ext cx="6139252" cy="1140570"/>
      </dsp:txXfrm>
    </dsp:sp>
    <dsp:sp modelId="{FC2DD944-2D25-7741-9AF0-CA143532CD98}">
      <dsp:nvSpPr>
        <dsp:cNvPr id="0" name=""/>
        <dsp:cNvSpPr/>
      </dsp:nvSpPr>
      <dsp:spPr>
        <a:xfrm>
          <a:off x="0" y="3637692"/>
          <a:ext cx="6139252" cy="755820"/>
        </a:xfrm>
        <a:prstGeom prst="roundRect">
          <a:avLst/>
        </a:prstGeom>
        <a:solidFill>
          <a:schemeClr val="accent2">
            <a:hueOff val="1111824"/>
            <a:satOff val="-699"/>
            <a:lumOff val="57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Conclusions</a:t>
          </a:r>
        </a:p>
      </dsp:txBody>
      <dsp:txXfrm>
        <a:off x="36896" y="3674588"/>
        <a:ext cx="6065460" cy="682028"/>
      </dsp:txXfrm>
    </dsp:sp>
    <dsp:sp modelId="{86A2E2F2-56F3-6246-94F8-5EBE84F660D9}">
      <dsp:nvSpPr>
        <dsp:cNvPr id="0" name=""/>
        <dsp:cNvSpPr/>
      </dsp:nvSpPr>
      <dsp:spPr>
        <a:xfrm>
          <a:off x="0" y="4448232"/>
          <a:ext cx="6139252" cy="755820"/>
        </a:xfrm>
        <a:prstGeom prst="roundRect">
          <a:avLst/>
        </a:prstGeom>
        <a:solidFill>
          <a:schemeClr val="accent2">
            <a:hueOff val="1482432"/>
            <a:satOff val="-932"/>
            <a:lumOff val="7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Final Thoughts, next steps?</a:t>
          </a:r>
        </a:p>
      </dsp:txBody>
      <dsp:txXfrm>
        <a:off x="36896" y="4485128"/>
        <a:ext cx="6065460" cy="6820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316431-74D7-F24D-8533-E7899290FE72}" type="datetimeFigureOut">
              <a:rPr lang="en-US" smtClean="0"/>
              <a:t>4/10/21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22F5F-9C5A-7A4F-B30B-4F4DB62A6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2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22F5F-9C5A-7A4F-B30B-4F4DB62A64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651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922F5F-9C5A-7A4F-B30B-4F4DB62A64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434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876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59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78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262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0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15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419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904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472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597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0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4/10/21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4331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8" r:id="rId1"/>
    <p:sldLayoutId id="2147484017" r:id="rId2"/>
    <p:sldLayoutId id="2147484016" r:id="rId3"/>
    <p:sldLayoutId id="2147484015" r:id="rId4"/>
    <p:sldLayoutId id="2147484014" r:id="rId5"/>
    <p:sldLayoutId id="2147484013" r:id="rId6"/>
    <p:sldLayoutId id="2147484012" r:id="rId7"/>
    <p:sldLayoutId id="2147484011" r:id="rId8"/>
    <p:sldLayoutId id="2147484010" r:id="rId9"/>
    <p:sldLayoutId id="2147484009" r:id="rId10"/>
    <p:sldLayoutId id="21474840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D9A7826A-2C77-4F09-906B-42F21CA724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409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ED8FC7E-742C-4B53-B6FF-F19F8EDA2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1928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30000"/>
                </a:schemeClr>
              </a:gs>
              <a:gs pos="8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  <a:gs pos="2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03BBE-D61B-F642-AFEA-76875B36F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5368" y="1599121"/>
            <a:ext cx="5541264" cy="2212848"/>
          </a:xfrm>
        </p:spPr>
        <p:txBody>
          <a:bodyPr>
            <a:normAutofit/>
          </a:bodyPr>
          <a:lstStyle/>
          <a:p>
            <a:r>
              <a:rPr lang="en-US" sz="4400" dirty="0"/>
              <a:t>Over under Investment Tool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85F032-743F-D443-9740-57B2C6564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7056" y="3894265"/>
            <a:ext cx="4434840" cy="1188720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Fintech project 1 </a:t>
            </a:r>
          </a:p>
          <a:p>
            <a:pPr>
              <a:lnSpc>
                <a:spcPct val="115000"/>
              </a:lnSpc>
            </a:pPr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Andy Liang</a:t>
            </a:r>
          </a:p>
          <a:p>
            <a:pPr>
              <a:lnSpc>
                <a:spcPct val="115000"/>
              </a:lnSpc>
            </a:pPr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Sean Brennan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798D3DD-23B7-41EE-9021-C8F9A8E2C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072688-BFC7-4FE8-A45E-B3C63CBB9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" y="5829359"/>
            <a:ext cx="4333875" cy="1028642"/>
            <a:chOff x="7153921" y="5829359"/>
            <a:chExt cx="5038079" cy="1028642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3002ED9-43C6-4BA8-8941-9AFCB04E4D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63906" y="5913098"/>
              <a:ext cx="4228094" cy="944903"/>
            </a:xfrm>
            <a:custGeom>
              <a:avLst/>
              <a:gdLst>
                <a:gd name="connsiteX0" fmla="*/ 1673074 w 4228094"/>
                <a:gd name="connsiteY0" fmla="*/ 230 h 1137038"/>
                <a:gd name="connsiteX1" fmla="*/ 3676781 w 4228094"/>
                <a:gd name="connsiteY1" fmla="*/ 298555 h 1137038"/>
                <a:gd name="connsiteX2" fmla="*/ 4025527 w 4228094"/>
                <a:gd name="connsiteY2" fmla="*/ 425010 h 1137038"/>
                <a:gd name="connsiteX3" fmla="*/ 4228094 w 4228094"/>
                <a:gd name="connsiteY3" fmla="*/ 494088 h 1137038"/>
                <a:gd name="connsiteX4" fmla="*/ 4228094 w 4228094"/>
                <a:gd name="connsiteY4" fmla="*/ 1137038 h 1137038"/>
                <a:gd name="connsiteX5" fmla="*/ 0 w 4228094"/>
                <a:gd name="connsiteY5" fmla="*/ 1137038 h 1137038"/>
                <a:gd name="connsiteX6" fmla="*/ 18109 w 4228094"/>
                <a:gd name="connsiteY6" fmla="*/ 1068877 h 1137038"/>
                <a:gd name="connsiteX7" fmla="*/ 362264 w 4228094"/>
                <a:gd name="connsiteY7" fmla="*/ 366637 h 1137038"/>
                <a:gd name="connsiteX8" fmla="*/ 1386499 w 4228094"/>
                <a:gd name="connsiteY8" fmla="*/ 1522 h 1137038"/>
                <a:gd name="connsiteX9" fmla="*/ 1673074 w 4228094"/>
                <a:gd name="connsiteY9" fmla="*/ 230 h 113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8094" h="1137038">
                  <a:moveTo>
                    <a:pt x="1673074" y="230"/>
                  </a:moveTo>
                  <a:cubicBezTo>
                    <a:pt x="2346512" y="4287"/>
                    <a:pt x="3048424" y="63583"/>
                    <a:pt x="3676781" y="298555"/>
                  </a:cubicBezTo>
                  <a:cubicBezTo>
                    <a:pt x="3793275" y="342114"/>
                    <a:pt x="3909477" y="384216"/>
                    <a:pt x="4025527" y="425010"/>
                  </a:cubicBezTo>
                  <a:lnTo>
                    <a:pt x="4228094" y="494088"/>
                  </a:lnTo>
                  <a:lnTo>
                    <a:pt x="4228094" y="1137038"/>
                  </a:lnTo>
                  <a:lnTo>
                    <a:pt x="0" y="1137038"/>
                  </a:lnTo>
                  <a:lnTo>
                    <a:pt x="18109" y="1068877"/>
                  </a:lnTo>
                  <a:cubicBezTo>
                    <a:pt x="95047" y="799139"/>
                    <a:pt x="194962" y="542008"/>
                    <a:pt x="362264" y="366637"/>
                  </a:cubicBezTo>
                  <a:cubicBezTo>
                    <a:pt x="622229" y="94062"/>
                    <a:pt x="1015836" y="6565"/>
                    <a:pt x="1386499" y="1522"/>
                  </a:cubicBezTo>
                  <a:cubicBezTo>
                    <a:pt x="1481245" y="198"/>
                    <a:pt x="1576869" y="-349"/>
                    <a:pt x="1673074" y="230"/>
                  </a:cubicBezTo>
                  <a:close/>
                </a:path>
              </a:pathLst>
            </a:cu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50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EB09750-C9B1-40CE-AB9B-FEB308A1F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53921" y="5829359"/>
              <a:ext cx="5038078" cy="1028642"/>
            </a:xfrm>
            <a:custGeom>
              <a:avLst/>
              <a:gdLst>
                <a:gd name="connsiteX0" fmla="*/ 1576991 w 5038078"/>
                <a:gd name="connsiteY0" fmla="*/ 210 h 1238015"/>
                <a:gd name="connsiteX1" fmla="*/ 3403320 w 5038078"/>
                <a:gd name="connsiteY1" fmla="*/ 272125 h 1238015"/>
                <a:gd name="connsiteX2" fmla="*/ 4672870 w 5038078"/>
                <a:gd name="connsiteY2" fmla="*/ 693604 h 1238015"/>
                <a:gd name="connsiteX3" fmla="*/ 5038078 w 5038078"/>
                <a:gd name="connsiteY3" fmla="*/ 795929 h 1238015"/>
                <a:gd name="connsiteX4" fmla="*/ 5038078 w 5038078"/>
                <a:gd name="connsiteY4" fmla="*/ 1238015 h 1238015"/>
                <a:gd name="connsiteX5" fmla="*/ 0 w 5038078"/>
                <a:gd name="connsiteY5" fmla="*/ 1238015 h 1238015"/>
                <a:gd name="connsiteX6" fmla="*/ 19230 w 5038078"/>
                <a:gd name="connsiteY6" fmla="*/ 1159819 h 1238015"/>
                <a:gd name="connsiteX7" fmla="*/ 382219 w 5038078"/>
                <a:gd name="connsiteY7" fmla="*/ 334180 h 1238015"/>
                <a:gd name="connsiteX8" fmla="*/ 1315784 w 5038078"/>
                <a:gd name="connsiteY8" fmla="*/ 1388 h 1238015"/>
                <a:gd name="connsiteX9" fmla="*/ 1576991 w 5038078"/>
                <a:gd name="connsiteY9" fmla="*/ 210 h 123801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049689"/>
                <a:gd name="connsiteY0" fmla="*/ 1237805 h 1423588"/>
                <a:gd name="connsiteX1" fmla="*/ 19230 w 5049689"/>
                <a:gd name="connsiteY1" fmla="*/ 1159609 h 1423588"/>
                <a:gd name="connsiteX2" fmla="*/ 382219 w 5049689"/>
                <a:gd name="connsiteY2" fmla="*/ 333970 h 1423588"/>
                <a:gd name="connsiteX3" fmla="*/ 1315784 w 5049689"/>
                <a:gd name="connsiteY3" fmla="*/ 1178 h 1423588"/>
                <a:gd name="connsiteX4" fmla="*/ 1576991 w 5049689"/>
                <a:gd name="connsiteY4" fmla="*/ 0 h 1423588"/>
                <a:gd name="connsiteX5" fmla="*/ 3403320 w 5049689"/>
                <a:gd name="connsiteY5" fmla="*/ 271915 h 1423588"/>
                <a:gd name="connsiteX6" fmla="*/ 4672870 w 5049689"/>
                <a:gd name="connsiteY6" fmla="*/ 693394 h 1423588"/>
                <a:gd name="connsiteX7" fmla="*/ 5038078 w 5049689"/>
                <a:gd name="connsiteY7" fmla="*/ 795719 h 1423588"/>
                <a:gd name="connsiteX8" fmla="*/ 5049689 w 5049689"/>
                <a:gd name="connsiteY8" fmla="*/ 1423588 h 1423588"/>
                <a:gd name="connsiteX0" fmla="*/ 0 w 5038078"/>
                <a:gd name="connsiteY0" fmla="*/ 1237805 h 1237805"/>
                <a:gd name="connsiteX1" fmla="*/ 19230 w 5038078"/>
                <a:gd name="connsiteY1" fmla="*/ 1159609 h 1237805"/>
                <a:gd name="connsiteX2" fmla="*/ 382219 w 5038078"/>
                <a:gd name="connsiteY2" fmla="*/ 333970 h 1237805"/>
                <a:gd name="connsiteX3" fmla="*/ 1315784 w 5038078"/>
                <a:gd name="connsiteY3" fmla="*/ 1178 h 1237805"/>
                <a:gd name="connsiteX4" fmla="*/ 1576991 w 5038078"/>
                <a:gd name="connsiteY4" fmla="*/ 0 h 1237805"/>
                <a:gd name="connsiteX5" fmla="*/ 3403320 w 5038078"/>
                <a:gd name="connsiteY5" fmla="*/ 271915 h 1237805"/>
                <a:gd name="connsiteX6" fmla="*/ 4672870 w 5038078"/>
                <a:gd name="connsiteY6" fmla="*/ 693394 h 1237805"/>
                <a:gd name="connsiteX7" fmla="*/ 5038078 w 5038078"/>
                <a:gd name="connsiteY7" fmla="*/ 795719 h 123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8078" h="1237805">
                  <a:moveTo>
                    <a:pt x="0" y="1237805"/>
                  </a:moveTo>
                  <a:lnTo>
                    <a:pt x="19230" y="1159609"/>
                  </a:lnTo>
                  <a:cubicBezTo>
                    <a:pt x="96961" y="850027"/>
                    <a:pt x="191605" y="533778"/>
                    <a:pt x="382219" y="333970"/>
                  </a:cubicBezTo>
                  <a:cubicBezTo>
                    <a:pt x="619171" y="85526"/>
                    <a:pt x="977934" y="5774"/>
                    <a:pt x="1315784" y="1178"/>
                  </a:cubicBezTo>
                  <a:lnTo>
                    <a:pt x="1576991" y="0"/>
                  </a:lnTo>
                  <a:cubicBezTo>
                    <a:pt x="2190813" y="3698"/>
                    <a:pt x="2830589" y="57744"/>
                    <a:pt x="3403320" y="271915"/>
                  </a:cubicBezTo>
                  <a:cubicBezTo>
                    <a:pt x="3828046" y="430728"/>
                    <a:pt x="4248519" y="568281"/>
                    <a:pt x="4672870" y="693394"/>
                  </a:cubicBezTo>
                  <a:lnTo>
                    <a:pt x="5038078" y="795719"/>
                  </a:lnTo>
                </a:path>
              </a:pathLst>
            </a:cu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venir Next LT Pr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765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D68EA7-6E87-084E-B5AF-92EB302A4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62000"/>
            <a:ext cx="3048001" cy="3048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Correlation of Stocks and Portfolio with S&amp;P 500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0B0D064-49EC-422C-B83B-1EF015462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7BD10BA-973B-4A2D-B0D3-232F303EE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" y="5829359"/>
            <a:ext cx="4333875" cy="1028642"/>
            <a:chOff x="7153921" y="5829359"/>
            <a:chExt cx="5038079" cy="1028642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87A88DB-DE70-4706-9273-203D5AD3C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63906" y="5913098"/>
              <a:ext cx="4228094" cy="944903"/>
            </a:xfrm>
            <a:custGeom>
              <a:avLst/>
              <a:gdLst>
                <a:gd name="connsiteX0" fmla="*/ 1673074 w 4228094"/>
                <a:gd name="connsiteY0" fmla="*/ 230 h 1137038"/>
                <a:gd name="connsiteX1" fmla="*/ 3676781 w 4228094"/>
                <a:gd name="connsiteY1" fmla="*/ 298555 h 1137038"/>
                <a:gd name="connsiteX2" fmla="*/ 4025527 w 4228094"/>
                <a:gd name="connsiteY2" fmla="*/ 425010 h 1137038"/>
                <a:gd name="connsiteX3" fmla="*/ 4228094 w 4228094"/>
                <a:gd name="connsiteY3" fmla="*/ 494088 h 1137038"/>
                <a:gd name="connsiteX4" fmla="*/ 4228094 w 4228094"/>
                <a:gd name="connsiteY4" fmla="*/ 1137038 h 1137038"/>
                <a:gd name="connsiteX5" fmla="*/ 0 w 4228094"/>
                <a:gd name="connsiteY5" fmla="*/ 1137038 h 1137038"/>
                <a:gd name="connsiteX6" fmla="*/ 18109 w 4228094"/>
                <a:gd name="connsiteY6" fmla="*/ 1068877 h 1137038"/>
                <a:gd name="connsiteX7" fmla="*/ 362264 w 4228094"/>
                <a:gd name="connsiteY7" fmla="*/ 366637 h 1137038"/>
                <a:gd name="connsiteX8" fmla="*/ 1386499 w 4228094"/>
                <a:gd name="connsiteY8" fmla="*/ 1522 h 1137038"/>
                <a:gd name="connsiteX9" fmla="*/ 1673074 w 4228094"/>
                <a:gd name="connsiteY9" fmla="*/ 230 h 113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8094" h="1137038">
                  <a:moveTo>
                    <a:pt x="1673074" y="230"/>
                  </a:moveTo>
                  <a:cubicBezTo>
                    <a:pt x="2346512" y="4287"/>
                    <a:pt x="3048424" y="63583"/>
                    <a:pt x="3676781" y="298555"/>
                  </a:cubicBezTo>
                  <a:cubicBezTo>
                    <a:pt x="3793275" y="342114"/>
                    <a:pt x="3909477" y="384216"/>
                    <a:pt x="4025527" y="425010"/>
                  </a:cubicBezTo>
                  <a:lnTo>
                    <a:pt x="4228094" y="494088"/>
                  </a:lnTo>
                  <a:lnTo>
                    <a:pt x="4228094" y="1137038"/>
                  </a:lnTo>
                  <a:lnTo>
                    <a:pt x="0" y="1137038"/>
                  </a:lnTo>
                  <a:lnTo>
                    <a:pt x="18109" y="1068877"/>
                  </a:lnTo>
                  <a:cubicBezTo>
                    <a:pt x="95047" y="799139"/>
                    <a:pt x="194962" y="542008"/>
                    <a:pt x="362264" y="366637"/>
                  </a:cubicBezTo>
                  <a:cubicBezTo>
                    <a:pt x="622229" y="94062"/>
                    <a:pt x="1015836" y="6565"/>
                    <a:pt x="1386499" y="1522"/>
                  </a:cubicBezTo>
                  <a:cubicBezTo>
                    <a:pt x="1481245" y="198"/>
                    <a:pt x="1576869" y="-349"/>
                    <a:pt x="1673074" y="23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50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A99C8FD-E836-4A5D-A41C-145B88F0E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53921" y="5829359"/>
              <a:ext cx="5038078" cy="1028642"/>
            </a:xfrm>
            <a:custGeom>
              <a:avLst/>
              <a:gdLst>
                <a:gd name="connsiteX0" fmla="*/ 1576991 w 5038078"/>
                <a:gd name="connsiteY0" fmla="*/ 210 h 1238015"/>
                <a:gd name="connsiteX1" fmla="*/ 3403320 w 5038078"/>
                <a:gd name="connsiteY1" fmla="*/ 272125 h 1238015"/>
                <a:gd name="connsiteX2" fmla="*/ 4672870 w 5038078"/>
                <a:gd name="connsiteY2" fmla="*/ 693604 h 1238015"/>
                <a:gd name="connsiteX3" fmla="*/ 5038078 w 5038078"/>
                <a:gd name="connsiteY3" fmla="*/ 795929 h 1238015"/>
                <a:gd name="connsiteX4" fmla="*/ 5038078 w 5038078"/>
                <a:gd name="connsiteY4" fmla="*/ 1238015 h 1238015"/>
                <a:gd name="connsiteX5" fmla="*/ 0 w 5038078"/>
                <a:gd name="connsiteY5" fmla="*/ 1238015 h 1238015"/>
                <a:gd name="connsiteX6" fmla="*/ 19230 w 5038078"/>
                <a:gd name="connsiteY6" fmla="*/ 1159819 h 1238015"/>
                <a:gd name="connsiteX7" fmla="*/ 382219 w 5038078"/>
                <a:gd name="connsiteY7" fmla="*/ 334180 h 1238015"/>
                <a:gd name="connsiteX8" fmla="*/ 1315784 w 5038078"/>
                <a:gd name="connsiteY8" fmla="*/ 1388 h 1238015"/>
                <a:gd name="connsiteX9" fmla="*/ 1576991 w 5038078"/>
                <a:gd name="connsiteY9" fmla="*/ 210 h 123801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049689"/>
                <a:gd name="connsiteY0" fmla="*/ 1237805 h 1423588"/>
                <a:gd name="connsiteX1" fmla="*/ 19230 w 5049689"/>
                <a:gd name="connsiteY1" fmla="*/ 1159609 h 1423588"/>
                <a:gd name="connsiteX2" fmla="*/ 382219 w 5049689"/>
                <a:gd name="connsiteY2" fmla="*/ 333970 h 1423588"/>
                <a:gd name="connsiteX3" fmla="*/ 1315784 w 5049689"/>
                <a:gd name="connsiteY3" fmla="*/ 1178 h 1423588"/>
                <a:gd name="connsiteX4" fmla="*/ 1576991 w 5049689"/>
                <a:gd name="connsiteY4" fmla="*/ 0 h 1423588"/>
                <a:gd name="connsiteX5" fmla="*/ 3403320 w 5049689"/>
                <a:gd name="connsiteY5" fmla="*/ 271915 h 1423588"/>
                <a:gd name="connsiteX6" fmla="*/ 4672870 w 5049689"/>
                <a:gd name="connsiteY6" fmla="*/ 693394 h 1423588"/>
                <a:gd name="connsiteX7" fmla="*/ 5038078 w 5049689"/>
                <a:gd name="connsiteY7" fmla="*/ 795719 h 1423588"/>
                <a:gd name="connsiteX8" fmla="*/ 5049689 w 5049689"/>
                <a:gd name="connsiteY8" fmla="*/ 1423588 h 1423588"/>
                <a:gd name="connsiteX0" fmla="*/ 0 w 5038078"/>
                <a:gd name="connsiteY0" fmla="*/ 1237805 h 1237805"/>
                <a:gd name="connsiteX1" fmla="*/ 19230 w 5038078"/>
                <a:gd name="connsiteY1" fmla="*/ 1159609 h 1237805"/>
                <a:gd name="connsiteX2" fmla="*/ 382219 w 5038078"/>
                <a:gd name="connsiteY2" fmla="*/ 333970 h 1237805"/>
                <a:gd name="connsiteX3" fmla="*/ 1315784 w 5038078"/>
                <a:gd name="connsiteY3" fmla="*/ 1178 h 1237805"/>
                <a:gd name="connsiteX4" fmla="*/ 1576991 w 5038078"/>
                <a:gd name="connsiteY4" fmla="*/ 0 h 1237805"/>
                <a:gd name="connsiteX5" fmla="*/ 3403320 w 5038078"/>
                <a:gd name="connsiteY5" fmla="*/ 271915 h 1237805"/>
                <a:gd name="connsiteX6" fmla="*/ 4672870 w 5038078"/>
                <a:gd name="connsiteY6" fmla="*/ 693394 h 1237805"/>
                <a:gd name="connsiteX7" fmla="*/ 5038078 w 5038078"/>
                <a:gd name="connsiteY7" fmla="*/ 795719 h 123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8078" h="1237805">
                  <a:moveTo>
                    <a:pt x="0" y="1237805"/>
                  </a:moveTo>
                  <a:lnTo>
                    <a:pt x="19230" y="1159609"/>
                  </a:lnTo>
                  <a:cubicBezTo>
                    <a:pt x="96961" y="850027"/>
                    <a:pt x="191605" y="533778"/>
                    <a:pt x="382219" y="333970"/>
                  </a:cubicBezTo>
                  <a:cubicBezTo>
                    <a:pt x="619171" y="85526"/>
                    <a:pt x="977934" y="5774"/>
                    <a:pt x="1315784" y="1178"/>
                  </a:cubicBezTo>
                  <a:lnTo>
                    <a:pt x="1576991" y="0"/>
                  </a:lnTo>
                  <a:cubicBezTo>
                    <a:pt x="2190813" y="3698"/>
                    <a:pt x="2830589" y="57744"/>
                    <a:pt x="3403320" y="271915"/>
                  </a:cubicBezTo>
                  <a:cubicBezTo>
                    <a:pt x="3828046" y="430728"/>
                    <a:pt x="4248519" y="568281"/>
                    <a:pt x="4672870" y="693394"/>
                  </a:cubicBezTo>
                  <a:lnTo>
                    <a:pt x="5038078" y="795719"/>
                  </a:lnTo>
                </a:path>
              </a:pathLst>
            </a:cu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venir Next LT Pro Light"/>
              </a:endParaRPr>
            </a:p>
          </p:txBody>
        </p:sp>
      </p:grpSp>
      <p:pic>
        <p:nvPicPr>
          <p:cNvPr id="7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id="{0C98E2D4-BD69-2E47-9058-200AE6C52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2281035"/>
            <a:ext cx="3268135" cy="2287693"/>
          </a:xfrm>
          <a:prstGeom prst="rect">
            <a:avLst/>
          </a:prstGeom>
        </p:spPr>
      </p:pic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ABD8C5CA-2136-5146-AB62-4E3CBE5942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61865" y="2297376"/>
            <a:ext cx="3268135" cy="225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606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7BE80-0BAC-0641-8BA9-C27C58C2B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the portfolio perform?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FC035114-5F38-1048-A5CF-D8FFE6BDDA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2285993"/>
            <a:ext cx="9144000" cy="4400118"/>
          </a:xfrm>
        </p:spPr>
      </p:pic>
    </p:spTree>
    <p:extLst>
      <p:ext uri="{BB962C8B-B14F-4D97-AF65-F5344CB8AC3E}">
        <p14:creationId xmlns:p14="http://schemas.microsoft.com/office/powerpoint/2010/main" val="2276512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51AE076-7865-49BB-81C0-8C9E7E994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802" y="832508"/>
            <a:ext cx="4448352" cy="6025492"/>
          </a:xfrm>
          <a:custGeom>
            <a:avLst/>
            <a:gdLst>
              <a:gd name="connsiteX0" fmla="*/ 3173139 w 4448352"/>
              <a:gd name="connsiteY0" fmla="*/ 74 h 6025492"/>
              <a:gd name="connsiteX1" fmla="*/ 3840337 w 4448352"/>
              <a:gd name="connsiteY1" fmla="*/ 136997 h 6025492"/>
              <a:gd name="connsiteX2" fmla="*/ 4400480 w 4448352"/>
              <a:gd name="connsiteY2" fmla="*/ 1061406 h 6025492"/>
              <a:gd name="connsiteX3" fmla="*/ 3812207 w 4448352"/>
              <a:gd name="connsiteY3" fmla="*/ 2268177 h 6025492"/>
              <a:gd name="connsiteX4" fmla="*/ 2566852 w 4448352"/>
              <a:gd name="connsiteY4" fmla="*/ 4362395 h 6025492"/>
              <a:gd name="connsiteX5" fmla="*/ 1381603 w 4448352"/>
              <a:gd name="connsiteY5" fmla="*/ 6002073 h 6025492"/>
              <a:gd name="connsiteX6" fmla="*/ 1358105 w 4448352"/>
              <a:gd name="connsiteY6" fmla="*/ 6025492 h 6025492"/>
              <a:gd name="connsiteX7" fmla="*/ 147593 w 4448352"/>
              <a:gd name="connsiteY7" fmla="*/ 6025492 h 6025492"/>
              <a:gd name="connsiteX8" fmla="*/ 135095 w 4448352"/>
              <a:gd name="connsiteY8" fmla="*/ 5970139 h 6025492"/>
              <a:gd name="connsiteX9" fmla="*/ 989 w 4448352"/>
              <a:gd name="connsiteY9" fmla="*/ 3558990 h 6025492"/>
              <a:gd name="connsiteX10" fmla="*/ 134613 w 4448352"/>
              <a:gd name="connsiteY10" fmla="*/ 2769335 h 6025492"/>
              <a:gd name="connsiteX11" fmla="*/ 812398 w 4448352"/>
              <a:gd name="connsiteY11" fmla="*/ 1669996 h 6025492"/>
              <a:gd name="connsiteX12" fmla="*/ 1830565 w 4448352"/>
              <a:gd name="connsiteY12" fmla="*/ 638164 h 6025492"/>
              <a:gd name="connsiteX13" fmla="*/ 3173139 w 4448352"/>
              <a:gd name="connsiteY13" fmla="*/ 74 h 602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48352" h="6025492">
                <a:moveTo>
                  <a:pt x="3173139" y="74"/>
                </a:moveTo>
                <a:cubicBezTo>
                  <a:pt x="3404376" y="2427"/>
                  <a:pt x="3621703" y="61078"/>
                  <a:pt x="3840337" y="136997"/>
                </a:cubicBezTo>
                <a:cubicBezTo>
                  <a:pt x="4230681" y="272614"/>
                  <a:pt x="4578505" y="404218"/>
                  <a:pt x="4400480" y="1061406"/>
                </a:cubicBezTo>
                <a:cubicBezTo>
                  <a:pt x="4294008" y="1454598"/>
                  <a:pt x="4050153" y="1868133"/>
                  <a:pt x="3812207" y="2268177"/>
                </a:cubicBezTo>
                <a:cubicBezTo>
                  <a:pt x="3397090" y="2966250"/>
                  <a:pt x="2981970" y="3664324"/>
                  <a:pt x="2566852" y="4362395"/>
                </a:cubicBezTo>
                <a:cubicBezTo>
                  <a:pt x="2261941" y="4875091"/>
                  <a:pt x="1813643" y="5542665"/>
                  <a:pt x="1381603" y="6002073"/>
                </a:cubicBezTo>
                <a:lnTo>
                  <a:pt x="1358105" y="6025492"/>
                </a:lnTo>
                <a:lnTo>
                  <a:pt x="147593" y="6025492"/>
                </a:lnTo>
                <a:lnTo>
                  <a:pt x="135095" y="5970139"/>
                </a:lnTo>
                <a:cubicBezTo>
                  <a:pt x="3334" y="5264474"/>
                  <a:pt x="25734" y="4338079"/>
                  <a:pt x="989" y="3558990"/>
                </a:cubicBezTo>
                <a:cubicBezTo>
                  <a:pt x="-7696" y="3286585"/>
                  <a:pt x="41149" y="3024098"/>
                  <a:pt x="134613" y="2769335"/>
                </a:cubicBezTo>
                <a:cubicBezTo>
                  <a:pt x="274734" y="2387350"/>
                  <a:pt x="515201" y="2023048"/>
                  <a:pt x="812398" y="1669996"/>
                </a:cubicBezTo>
                <a:cubicBezTo>
                  <a:pt x="1109596" y="1316945"/>
                  <a:pt x="1463524" y="975145"/>
                  <a:pt x="1830565" y="638164"/>
                </a:cubicBezTo>
                <a:cubicBezTo>
                  <a:pt x="2363706" y="148617"/>
                  <a:pt x="2787743" y="-3847"/>
                  <a:pt x="3173139" y="7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24ECFA8-BE37-446C-B1BD-88D2981B6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197" y="533400"/>
            <a:ext cx="5085498" cy="6329048"/>
          </a:xfrm>
          <a:custGeom>
            <a:avLst/>
            <a:gdLst>
              <a:gd name="connsiteX0" fmla="*/ 3173139 w 4448352"/>
              <a:gd name="connsiteY0" fmla="*/ 74 h 6025492"/>
              <a:gd name="connsiteX1" fmla="*/ 3840337 w 4448352"/>
              <a:gd name="connsiteY1" fmla="*/ 136997 h 6025492"/>
              <a:gd name="connsiteX2" fmla="*/ 4400480 w 4448352"/>
              <a:gd name="connsiteY2" fmla="*/ 1061406 h 6025492"/>
              <a:gd name="connsiteX3" fmla="*/ 3812207 w 4448352"/>
              <a:gd name="connsiteY3" fmla="*/ 2268177 h 6025492"/>
              <a:gd name="connsiteX4" fmla="*/ 2566852 w 4448352"/>
              <a:gd name="connsiteY4" fmla="*/ 4362395 h 6025492"/>
              <a:gd name="connsiteX5" fmla="*/ 1381603 w 4448352"/>
              <a:gd name="connsiteY5" fmla="*/ 6002073 h 6025492"/>
              <a:gd name="connsiteX6" fmla="*/ 1358105 w 4448352"/>
              <a:gd name="connsiteY6" fmla="*/ 6025492 h 6025492"/>
              <a:gd name="connsiteX7" fmla="*/ 147593 w 4448352"/>
              <a:gd name="connsiteY7" fmla="*/ 6025492 h 6025492"/>
              <a:gd name="connsiteX8" fmla="*/ 135095 w 4448352"/>
              <a:gd name="connsiteY8" fmla="*/ 5970139 h 6025492"/>
              <a:gd name="connsiteX9" fmla="*/ 989 w 4448352"/>
              <a:gd name="connsiteY9" fmla="*/ 3558990 h 6025492"/>
              <a:gd name="connsiteX10" fmla="*/ 134613 w 4448352"/>
              <a:gd name="connsiteY10" fmla="*/ 2769335 h 6025492"/>
              <a:gd name="connsiteX11" fmla="*/ 812398 w 4448352"/>
              <a:gd name="connsiteY11" fmla="*/ 1669996 h 6025492"/>
              <a:gd name="connsiteX12" fmla="*/ 1830565 w 4448352"/>
              <a:gd name="connsiteY12" fmla="*/ 638164 h 6025492"/>
              <a:gd name="connsiteX13" fmla="*/ 3173139 w 4448352"/>
              <a:gd name="connsiteY13" fmla="*/ 74 h 6025492"/>
              <a:gd name="connsiteX0" fmla="*/ 147593 w 4448352"/>
              <a:gd name="connsiteY0" fmla="*/ 6025492 h 6112608"/>
              <a:gd name="connsiteX1" fmla="*/ 135095 w 4448352"/>
              <a:gd name="connsiteY1" fmla="*/ 5970139 h 6112608"/>
              <a:gd name="connsiteX2" fmla="*/ 989 w 4448352"/>
              <a:gd name="connsiteY2" fmla="*/ 3558990 h 6112608"/>
              <a:gd name="connsiteX3" fmla="*/ 134613 w 4448352"/>
              <a:gd name="connsiteY3" fmla="*/ 2769335 h 6112608"/>
              <a:gd name="connsiteX4" fmla="*/ 812398 w 4448352"/>
              <a:gd name="connsiteY4" fmla="*/ 1669996 h 6112608"/>
              <a:gd name="connsiteX5" fmla="*/ 1830565 w 4448352"/>
              <a:gd name="connsiteY5" fmla="*/ 638164 h 6112608"/>
              <a:gd name="connsiteX6" fmla="*/ 3173139 w 4448352"/>
              <a:gd name="connsiteY6" fmla="*/ 74 h 6112608"/>
              <a:gd name="connsiteX7" fmla="*/ 3840337 w 4448352"/>
              <a:gd name="connsiteY7" fmla="*/ 136997 h 6112608"/>
              <a:gd name="connsiteX8" fmla="*/ 4400480 w 4448352"/>
              <a:gd name="connsiteY8" fmla="*/ 1061406 h 6112608"/>
              <a:gd name="connsiteX9" fmla="*/ 3812207 w 4448352"/>
              <a:gd name="connsiteY9" fmla="*/ 2268177 h 6112608"/>
              <a:gd name="connsiteX10" fmla="*/ 2566852 w 4448352"/>
              <a:gd name="connsiteY10" fmla="*/ 4362395 h 6112608"/>
              <a:gd name="connsiteX11" fmla="*/ 1381603 w 4448352"/>
              <a:gd name="connsiteY11" fmla="*/ 6002073 h 6112608"/>
              <a:gd name="connsiteX12" fmla="*/ 1457187 w 4448352"/>
              <a:gd name="connsiteY12" fmla="*/ 6112608 h 6112608"/>
              <a:gd name="connsiteX0" fmla="*/ 147593 w 4448352"/>
              <a:gd name="connsiteY0" fmla="*/ 6025492 h 6025492"/>
              <a:gd name="connsiteX1" fmla="*/ 135095 w 4448352"/>
              <a:gd name="connsiteY1" fmla="*/ 5970139 h 6025492"/>
              <a:gd name="connsiteX2" fmla="*/ 989 w 4448352"/>
              <a:gd name="connsiteY2" fmla="*/ 3558990 h 6025492"/>
              <a:gd name="connsiteX3" fmla="*/ 134613 w 4448352"/>
              <a:gd name="connsiteY3" fmla="*/ 2769335 h 6025492"/>
              <a:gd name="connsiteX4" fmla="*/ 812398 w 4448352"/>
              <a:gd name="connsiteY4" fmla="*/ 1669996 h 6025492"/>
              <a:gd name="connsiteX5" fmla="*/ 1830565 w 4448352"/>
              <a:gd name="connsiteY5" fmla="*/ 638164 h 6025492"/>
              <a:gd name="connsiteX6" fmla="*/ 3173139 w 4448352"/>
              <a:gd name="connsiteY6" fmla="*/ 74 h 6025492"/>
              <a:gd name="connsiteX7" fmla="*/ 3840337 w 4448352"/>
              <a:gd name="connsiteY7" fmla="*/ 136997 h 6025492"/>
              <a:gd name="connsiteX8" fmla="*/ 4400480 w 4448352"/>
              <a:gd name="connsiteY8" fmla="*/ 1061406 h 6025492"/>
              <a:gd name="connsiteX9" fmla="*/ 3812207 w 4448352"/>
              <a:gd name="connsiteY9" fmla="*/ 2268177 h 6025492"/>
              <a:gd name="connsiteX10" fmla="*/ 2566852 w 4448352"/>
              <a:gd name="connsiteY10" fmla="*/ 4362395 h 6025492"/>
              <a:gd name="connsiteX11" fmla="*/ 1381603 w 4448352"/>
              <a:gd name="connsiteY11" fmla="*/ 6002073 h 6025492"/>
              <a:gd name="connsiteX0" fmla="*/ 147593 w 4448352"/>
              <a:gd name="connsiteY0" fmla="*/ 6025492 h 6029730"/>
              <a:gd name="connsiteX1" fmla="*/ 135095 w 4448352"/>
              <a:gd name="connsiteY1" fmla="*/ 5970139 h 6029730"/>
              <a:gd name="connsiteX2" fmla="*/ 989 w 4448352"/>
              <a:gd name="connsiteY2" fmla="*/ 3558990 h 6029730"/>
              <a:gd name="connsiteX3" fmla="*/ 134613 w 4448352"/>
              <a:gd name="connsiteY3" fmla="*/ 2769335 h 6029730"/>
              <a:gd name="connsiteX4" fmla="*/ 812398 w 4448352"/>
              <a:gd name="connsiteY4" fmla="*/ 1669996 h 6029730"/>
              <a:gd name="connsiteX5" fmla="*/ 1830565 w 4448352"/>
              <a:gd name="connsiteY5" fmla="*/ 638164 h 6029730"/>
              <a:gd name="connsiteX6" fmla="*/ 3173139 w 4448352"/>
              <a:gd name="connsiteY6" fmla="*/ 74 h 6029730"/>
              <a:gd name="connsiteX7" fmla="*/ 3840337 w 4448352"/>
              <a:gd name="connsiteY7" fmla="*/ 136997 h 6029730"/>
              <a:gd name="connsiteX8" fmla="*/ 4400480 w 4448352"/>
              <a:gd name="connsiteY8" fmla="*/ 1061406 h 6029730"/>
              <a:gd name="connsiteX9" fmla="*/ 3812207 w 4448352"/>
              <a:gd name="connsiteY9" fmla="*/ 2268177 h 6029730"/>
              <a:gd name="connsiteX10" fmla="*/ 2566852 w 4448352"/>
              <a:gd name="connsiteY10" fmla="*/ 4362395 h 6029730"/>
              <a:gd name="connsiteX11" fmla="*/ 1397330 w 4448352"/>
              <a:gd name="connsiteY11" fmla="*/ 6029730 h 602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48352" h="6029730">
                <a:moveTo>
                  <a:pt x="147593" y="6025492"/>
                </a:moveTo>
                <a:lnTo>
                  <a:pt x="135095" y="5970139"/>
                </a:lnTo>
                <a:cubicBezTo>
                  <a:pt x="3334" y="5264474"/>
                  <a:pt x="25734" y="4338079"/>
                  <a:pt x="989" y="3558990"/>
                </a:cubicBezTo>
                <a:cubicBezTo>
                  <a:pt x="-7696" y="3286585"/>
                  <a:pt x="41149" y="3024098"/>
                  <a:pt x="134613" y="2769335"/>
                </a:cubicBezTo>
                <a:cubicBezTo>
                  <a:pt x="274734" y="2387350"/>
                  <a:pt x="515201" y="2023048"/>
                  <a:pt x="812398" y="1669996"/>
                </a:cubicBezTo>
                <a:cubicBezTo>
                  <a:pt x="1109596" y="1316945"/>
                  <a:pt x="1463524" y="975145"/>
                  <a:pt x="1830565" y="638164"/>
                </a:cubicBezTo>
                <a:cubicBezTo>
                  <a:pt x="2363706" y="148617"/>
                  <a:pt x="2787743" y="-3847"/>
                  <a:pt x="3173139" y="74"/>
                </a:cubicBezTo>
                <a:cubicBezTo>
                  <a:pt x="3404376" y="2427"/>
                  <a:pt x="3621702" y="61078"/>
                  <a:pt x="3840337" y="136997"/>
                </a:cubicBezTo>
                <a:cubicBezTo>
                  <a:pt x="4230681" y="272614"/>
                  <a:pt x="4578505" y="404218"/>
                  <a:pt x="4400480" y="1061406"/>
                </a:cubicBezTo>
                <a:cubicBezTo>
                  <a:pt x="4294008" y="1454598"/>
                  <a:pt x="4050152" y="1868133"/>
                  <a:pt x="3812207" y="2268177"/>
                </a:cubicBezTo>
                <a:cubicBezTo>
                  <a:pt x="3397089" y="2966250"/>
                  <a:pt x="2969331" y="3735470"/>
                  <a:pt x="2566852" y="4362395"/>
                </a:cubicBezTo>
                <a:cubicBezTo>
                  <a:pt x="2164373" y="4989320"/>
                  <a:pt x="1829370" y="5570322"/>
                  <a:pt x="1397330" y="6029730"/>
                </a:cubicBez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9765234-0DC3-9042-BF48-FD768F253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78" y="2683059"/>
            <a:ext cx="5486400" cy="285292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93526-12F8-6D49-9AF9-0AD56B6BA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3048000"/>
            <a:ext cx="5334000" cy="3048001"/>
          </a:xfrm>
        </p:spPr>
        <p:txBody>
          <a:bodyPr>
            <a:normAutofit/>
          </a:bodyPr>
          <a:lstStyle/>
          <a:p>
            <a:r>
              <a:rPr lang="en-US" sz="2400"/>
              <a:t>There is a 95% chance that an initial investment of $20,000 in the DCF Portfolio over the next year will end within a range of $17,492.95 and $34,951.53.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91A838-B93E-8A4F-9722-092236D99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523990"/>
            <a:ext cx="5334000" cy="1524010"/>
          </a:xfrm>
        </p:spPr>
        <p:txBody>
          <a:bodyPr anchor="t">
            <a:normAutofit/>
          </a:bodyPr>
          <a:lstStyle/>
          <a:p>
            <a:r>
              <a:rPr lang="en-US" sz="3200"/>
              <a:t>Monte Carlo Simulation</a:t>
            </a:r>
          </a:p>
        </p:txBody>
      </p:sp>
    </p:spTree>
    <p:extLst>
      <p:ext uri="{BB962C8B-B14F-4D97-AF65-F5344CB8AC3E}">
        <p14:creationId xmlns:p14="http://schemas.microsoft.com/office/powerpoint/2010/main" val="33553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87E9E942-1273-45E5-96AC-49E73B0499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02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5A93C08-5026-4474-A6D5-87A03C135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78823" cy="6028256"/>
          </a:xfrm>
          <a:custGeom>
            <a:avLst/>
            <a:gdLst>
              <a:gd name="connsiteX0" fmla="*/ 0 w 5578823"/>
              <a:gd name="connsiteY0" fmla="*/ 0 h 6028256"/>
              <a:gd name="connsiteX1" fmla="*/ 3897606 w 5578823"/>
              <a:gd name="connsiteY1" fmla="*/ 0 h 6028256"/>
              <a:gd name="connsiteX2" fmla="*/ 4274232 w 5578823"/>
              <a:gd name="connsiteY2" fmla="*/ 360545 h 6028256"/>
              <a:gd name="connsiteX3" fmla="*/ 4673934 w 5578823"/>
              <a:gd name="connsiteY3" fmla="*/ 738354 h 6028256"/>
              <a:gd name="connsiteX4" fmla="*/ 5421862 w 5578823"/>
              <a:gd name="connsiteY4" fmla="*/ 1773839 h 6028256"/>
              <a:gd name="connsiteX5" fmla="*/ 5469198 w 5578823"/>
              <a:gd name="connsiteY5" fmla="*/ 3329255 h 6028256"/>
              <a:gd name="connsiteX6" fmla="*/ 4741546 w 5578823"/>
              <a:gd name="connsiteY6" fmla="*/ 4877588 h 6028256"/>
              <a:gd name="connsiteX7" fmla="*/ 1325600 w 5578823"/>
              <a:gd name="connsiteY7" fmla="*/ 5980388 h 6028256"/>
              <a:gd name="connsiteX8" fmla="*/ 137593 w 5578823"/>
              <a:gd name="connsiteY8" fmla="*/ 5804042 h 6028256"/>
              <a:gd name="connsiteX9" fmla="*/ 0 w 5578823"/>
              <a:gd name="connsiteY9" fmla="*/ 5760161 h 602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78D3EE-2B3E-8D41-9BEF-A8BA15E0B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867878"/>
            <a:ext cx="4127635" cy="11462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9714F-4970-9C41-85D2-3C07DECD4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8" y="2395942"/>
            <a:ext cx="8839202" cy="359417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kern="1200" dirty="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rPr>
              <a:t>Current proof of concept had varying results based on the assumptions used and market timing.</a:t>
            </a:r>
          </a:p>
          <a:p>
            <a:r>
              <a:rPr lang="en-US" sz="2400" kern="1200" dirty="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rPr>
              <a:t>Performance of stock and portfolio analysis based on investing in undervalued companies still proved to be a positive strategy measuring against the S&amp;P 500.</a:t>
            </a:r>
          </a:p>
        </p:txBody>
      </p:sp>
    </p:spTree>
    <p:extLst>
      <p:ext uri="{BB962C8B-B14F-4D97-AF65-F5344CB8AC3E}">
        <p14:creationId xmlns:p14="http://schemas.microsoft.com/office/powerpoint/2010/main" val="83808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503EA-AD2D-574C-AE64-0EDAB8395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Thoughts/Learnings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5ED39-CCDE-8F40-B883-7E0CB820A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The model using a simple growth model created a heavy dependance on recent trend – which has been greatly affected by the pandemic.</a:t>
            </a:r>
          </a:p>
          <a:p>
            <a:pPr lvl="1"/>
            <a:r>
              <a:rPr lang="en-US" dirty="0"/>
              <a:t>Using this recent trend to forecast future growth should be refined to improve model performance and provide more sustainable growth modeling.</a:t>
            </a:r>
          </a:p>
          <a:p>
            <a:r>
              <a:rPr lang="en-US" dirty="0"/>
              <a:t>The model is heavily reliant on just financial data and forecasts are fundamentally informed guesses – we feel that we should being in some qualitative data to help smooth or explain exceptional growth or decline that shouldn’t be held constant as it is not sustainable.</a:t>
            </a:r>
          </a:p>
          <a:p>
            <a:pPr lvl="1"/>
            <a:r>
              <a:rPr lang="en-US" dirty="0"/>
              <a:t>Example would be Amazon’s growth due to the pandemic, conversely the model doesn’t work well for the Cruise sector given that there is a recent trend with no revenue that can’t be assumed to continue.</a:t>
            </a:r>
          </a:p>
        </p:txBody>
      </p:sp>
    </p:spTree>
    <p:extLst>
      <p:ext uri="{BB962C8B-B14F-4D97-AF65-F5344CB8AC3E}">
        <p14:creationId xmlns:p14="http://schemas.microsoft.com/office/powerpoint/2010/main" val="1196620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03C04-2552-FF46-B36F-78C071384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 we create a tool using DCF modeling to over or under value a stock?</a:t>
            </a:r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33FD8F7-F1F4-4955-B454-A5B96604C63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62000" y="2286000"/>
          <a:ext cx="10668000" cy="3818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0618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0">
            <a:extLst>
              <a:ext uri="{FF2B5EF4-FFF2-40B4-BE49-F238E27FC236}">
                <a16:creationId xmlns:a16="http://schemas.microsoft.com/office/drawing/2014/main" id="{F95E8271-D5FF-4A58-A151-6D825CF02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39897" cy="3809999"/>
          </a:xfrm>
          <a:custGeom>
            <a:avLst/>
            <a:gdLst>
              <a:gd name="connsiteX0" fmla="*/ 0 w 4939897"/>
              <a:gd name="connsiteY0" fmla="*/ 0 h 1934415"/>
              <a:gd name="connsiteX1" fmla="*/ 4465929 w 4939897"/>
              <a:gd name="connsiteY1" fmla="*/ 0 h 1934415"/>
              <a:gd name="connsiteX2" fmla="*/ 4488924 w 4939897"/>
              <a:gd name="connsiteY2" fmla="*/ 19060 h 1934415"/>
              <a:gd name="connsiteX3" fmla="*/ 4930284 w 4939897"/>
              <a:gd name="connsiteY3" fmla="*/ 902192 h 1934415"/>
              <a:gd name="connsiteX4" fmla="*/ 4062070 w 4939897"/>
              <a:gd name="connsiteY4" fmla="*/ 1639180 h 1934415"/>
              <a:gd name="connsiteX5" fmla="*/ 2991177 w 4939897"/>
              <a:gd name="connsiteY5" fmla="*/ 1934355 h 1934415"/>
              <a:gd name="connsiteX6" fmla="*/ 1001442 w 4939897"/>
              <a:gd name="connsiteY6" fmla="*/ 1260124 h 1934415"/>
              <a:gd name="connsiteX7" fmla="*/ 294151 w 4939897"/>
              <a:gd name="connsiteY7" fmla="*/ 1060052 h 1934415"/>
              <a:gd name="connsiteX8" fmla="*/ 0 w 4939897"/>
              <a:gd name="connsiteY8" fmla="*/ 989104 h 1934415"/>
              <a:gd name="connsiteX9" fmla="*/ 0 w 4939897"/>
              <a:gd name="connsiteY9" fmla="*/ 0 h 1934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39897" h="1934415">
                <a:moveTo>
                  <a:pt x="0" y="0"/>
                </a:moveTo>
                <a:lnTo>
                  <a:pt x="4465929" y="0"/>
                </a:lnTo>
                <a:lnTo>
                  <a:pt x="4488924" y="19060"/>
                </a:lnTo>
                <a:cubicBezTo>
                  <a:pt x="4783094" y="277980"/>
                  <a:pt x="4987466" y="609911"/>
                  <a:pt x="4930284" y="902192"/>
                </a:cubicBezTo>
                <a:cubicBezTo>
                  <a:pt x="4861323" y="1254367"/>
                  <a:pt x="4448191" y="1461726"/>
                  <a:pt x="4062070" y="1639180"/>
                </a:cubicBezTo>
                <a:cubicBezTo>
                  <a:pt x="3741231" y="1786528"/>
                  <a:pt x="3401594" y="1937890"/>
                  <a:pt x="2991177" y="1934355"/>
                </a:cubicBezTo>
                <a:cubicBezTo>
                  <a:pt x="2307904" y="1928562"/>
                  <a:pt x="1665224" y="1509149"/>
                  <a:pt x="1001442" y="1260124"/>
                </a:cubicBezTo>
                <a:cubicBezTo>
                  <a:pt x="806589" y="1187040"/>
                  <a:pt x="560285" y="1124281"/>
                  <a:pt x="294151" y="1060052"/>
                </a:cubicBezTo>
                <a:lnTo>
                  <a:pt x="0" y="98910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1C3580-69DF-0743-B7E7-993E26293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750" y="762000"/>
            <a:ext cx="3853249" cy="2286000"/>
          </a:xfrm>
        </p:spPr>
        <p:txBody>
          <a:bodyPr anchor="t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19" name="Freeform: Shape 12">
            <a:extLst>
              <a:ext uri="{FF2B5EF4-FFF2-40B4-BE49-F238E27FC236}">
                <a16:creationId xmlns:a16="http://schemas.microsoft.com/office/drawing/2014/main" id="{E65E7DAE-0831-45F9-BBA2-9BBD2E397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20" name="Freeform: Shape 14">
            <a:extLst>
              <a:ext uri="{FF2B5EF4-FFF2-40B4-BE49-F238E27FC236}">
                <a16:creationId xmlns:a16="http://schemas.microsoft.com/office/drawing/2014/main" id="{F493E929-55A8-46F3-836C-1C37C8975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8496DB3-F957-461E-B626-AA9E301E62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1972858"/>
              </p:ext>
            </p:extLst>
          </p:nvPr>
        </p:nvGraphicFramePr>
        <p:xfrm>
          <a:off x="5290748" y="771726"/>
          <a:ext cx="6139252" cy="5324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97736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Picture 4" descr="Models if molecules in science classroom">
            <a:extLst>
              <a:ext uri="{FF2B5EF4-FFF2-40B4-BE49-F238E27FC236}">
                <a16:creationId xmlns:a16="http://schemas.microsoft.com/office/drawing/2014/main" id="{D6FEB775-D44A-4F46-B674-B9887343D8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36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C2F60D-36DC-4E6D-8544-3562BBABA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116827" y="1782827"/>
            <a:ext cx="4332910" cy="5817436"/>
          </a:xfrm>
          <a:custGeom>
            <a:avLst/>
            <a:gdLst>
              <a:gd name="connsiteX0" fmla="*/ 3175347 w 4332910"/>
              <a:gd name="connsiteY0" fmla="*/ 710 h 5817436"/>
              <a:gd name="connsiteX1" fmla="*/ 3972229 w 4332910"/>
              <a:gd name="connsiteY1" fmla="*/ 94304 h 5817436"/>
              <a:gd name="connsiteX2" fmla="*/ 4332910 w 4332910"/>
              <a:gd name="connsiteY2" fmla="*/ 180296 h 5817436"/>
              <a:gd name="connsiteX3" fmla="*/ 4332910 w 4332910"/>
              <a:gd name="connsiteY3" fmla="*/ 5817436 h 5817436"/>
              <a:gd name="connsiteX4" fmla="*/ 1006557 w 4332910"/>
              <a:gd name="connsiteY4" fmla="*/ 5817436 h 5817436"/>
              <a:gd name="connsiteX5" fmla="*/ 866510 w 4332910"/>
              <a:gd name="connsiteY5" fmla="*/ 5609583 h 5817436"/>
              <a:gd name="connsiteX6" fmla="*/ 351747 w 4332910"/>
              <a:gd name="connsiteY6" fmla="*/ 2263621 h 5817436"/>
              <a:gd name="connsiteX7" fmla="*/ 1381666 w 4332910"/>
              <a:gd name="connsiteY7" fmla="*/ 845238 h 5817436"/>
              <a:gd name="connsiteX8" fmla="*/ 2751595 w 4332910"/>
              <a:gd name="connsiteY8" fmla="*/ 47742 h 5817436"/>
              <a:gd name="connsiteX9" fmla="*/ 3175347 w 4332910"/>
              <a:gd name="connsiteY9" fmla="*/ 710 h 581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32910" h="5817436">
                <a:moveTo>
                  <a:pt x="3175347" y="710"/>
                </a:moveTo>
                <a:cubicBezTo>
                  <a:pt x="3421493" y="-5064"/>
                  <a:pt x="3686120" y="24227"/>
                  <a:pt x="3972229" y="94304"/>
                </a:cubicBezTo>
                <a:lnTo>
                  <a:pt x="4332910" y="180296"/>
                </a:lnTo>
                <a:lnTo>
                  <a:pt x="4332910" y="5817436"/>
                </a:lnTo>
                <a:lnTo>
                  <a:pt x="1006557" y="5817436"/>
                </a:lnTo>
                <a:lnTo>
                  <a:pt x="866510" y="5609583"/>
                </a:lnTo>
                <a:cubicBezTo>
                  <a:pt x="140071" y="4515211"/>
                  <a:pt x="-376405" y="3480830"/>
                  <a:pt x="351747" y="2263621"/>
                </a:cubicBezTo>
                <a:cubicBezTo>
                  <a:pt x="664977" y="1739861"/>
                  <a:pt x="994988" y="1240809"/>
                  <a:pt x="1381666" y="845238"/>
                </a:cubicBezTo>
                <a:cubicBezTo>
                  <a:pt x="1768346" y="449669"/>
                  <a:pt x="2211693" y="157580"/>
                  <a:pt x="2751595" y="47742"/>
                </a:cubicBezTo>
                <a:cubicBezTo>
                  <a:pt x="2886624" y="20264"/>
                  <a:pt x="3027659" y="4175"/>
                  <a:pt x="3175347" y="710"/>
                </a:cubicBezTo>
                <a:close/>
              </a:path>
            </a:pathLst>
          </a:cu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CFFC7D5-8758-4C87-A839-9FF78F543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7117358">
            <a:off x="6005381" y="2073697"/>
            <a:ext cx="5867664" cy="5317986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  <a:gd name="connsiteX0" fmla="*/ 0 w 1085312"/>
              <a:gd name="connsiteY0" fmla="*/ 0 h 2441440"/>
              <a:gd name="connsiteX1" fmla="*/ 53089 w 1085312"/>
              <a:gd name="connsiteY1" fmla="*/ 4542 h 2441440"/>
              <a:gd name="connsiteX2" fmla="*/ 790077 w 1085312"/>
              <a:gd name="connsiteY2" fmla="*/ 872756 h 2441440"/>
              <a:gd name="connsiteX3" fmla="*/ 1085252 w 1085312"/>
              <a:gd name="connsiteY3" fmla="*/ 1943649 h 2441440"/>
              <a:gd name="connsiteX4" fmla="*/ 1064832 w 1085312"/>
              <a:gd name="connsiteY4" fmla="*/ 2198094 h 2441440"/>
              <a:gd name="connsiteX5" fmla="*/ 1043734 w 1085312"/>
              <a:gd name="connsiteY5" fmla="*/ 2315675 h 2441440"/>
              <a:gd name="connsiteX6" fmla="*/ 59456 w 1085312"/>
              <a:gd name="connsiteY6" fmla="*/ 2441440 h 2441440"/>
              <a:gd name="connsiteX0" fmla="*/ 0 w 1085312"/>
              <a:gd name="connsiteY0" fmla="*/ 0 h 2315675"/>
              <a:gd name="connsiteX1" fmla="*/ 53089 w 1085312"/>
              <a:gd name="connsiteY1" fmla="*/ 4542 h 2315675"/>
              <a:gd name="connsiteX2" fmla="*/ 790077 w 1085312"/>
              <a:gd name="connsiteY2" fmla="*/ 872756 h 2315675"/>
              <a:gd name="connsiteX3" fmla="*/ 1085252 w 1085312"/>
              <a:gd name="connsiteY3" fmla="*/ 1943649 h 2315675"/>
              <a:gd name="connsiteX4" fmla="*/ 1064832 w 1085312"/>
              <a:gd name="connsiteY4" fmla="*/ 2198094 h 2315675"/>
              <a:gd name="connsiteX5" fmla="*/ 1043734 w 1085312"/>
              <a:gd name="connsiteY5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312" h="2315675">
                <a:moveTo>
                  <a:pt x="0" y="0"/>
                </a:move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65D5BA-BDDE-BB41-B8C4-C85A2845A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4700" y="4108629"/>
            <a:ext cx="4305300" cy="13803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DCF Model Explained</a:t>
            </a:r>
          </a:p>
        </p:txBody>
      </p:sp>
    </p:spTree>
    <p:extLst>
      <p:ext uri="{BB962C8B-B14F-4D97-AF65-F5344CB8AC3E}">
        <p14:creationId xmlns:p14="http://schemas.microsoft.com/office/powerpoint/2010/main" val="1180347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Picture 4" descr="Camera lens">
            <a:extLst>
              <a:ext uri="{FF2B5EF4-FFF2-40B4-BE49-F238E27FC236}">
                <a16:creationId xmlns:a16="http://schemas.microsoft.com/office/drawing/2014/main" id="{7960ACAB-850F-4CE0-B836-FEE4A84507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12" b="10124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E698B96-C345-4CAB-9657-02BD17A19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72E606-6417-2949-B0A1-7784399AE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3810000" cy="3048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Proof of Concept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90EB1ED-CF74-44C2-853E-6177E160A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7743230-5CA1-4096-8FEF-2A1530D8D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5829359"/>
            <a:ext cx="4333874" cy="1028642"/>
            <a:chOff x="7153921" y="5829359"/>
            <a:chExt cx="5038078" cy="1028642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EAD3ABE-E984-4D7B-ADC3-7D4D38C97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63905" y="5913098"/>
              <a:ext cx="4228094" cy="944903"/>
            </a:xfrm>
            <a:custGeom>
              <a:avLst/>
              <a:gdLst>
                <a:gd name="connsiteX0" fmla="*/ 1673074 w 4228094"/>
                <a:gd name="connsiteY0" fmla="*/ 230 h 1137038"/>
                <a:gd name="connsiteX1" fmla="*/ 3676781 w 4228094"/>
                <a:gd name="connsiteY1" fmla="*/ 298555 h 1137038"/>
                <a:gd name="connsiteX2" fmla="*/ 4025527 w 4228094"/>
                <a:gd name="connsiteY2" fmla="*/ 425010 h 1137038"/>
                <a:gd name="connsiteX3" fmla="*/ 4228094 w 4228094"/>
                <a:gd name="connsiteY3" fmla="*/ 494088 h 1137038"/>
                <a:gd name="connsiteX4" fmla="*/ 4228094 w 4228094"/>
                <a:gd name="connsiteY4" fmla="*/ 1137038 h 1137038"/>
                <a:gd name="connsiteX5" fmla="*/ 0 w 4228094"/>
                <a:gd name="connsiteY5" fmla="*/ 1137038 h 1137038"/>
                <a:gd name="connsiteX6" fmla="*/ 18109 w 4228094"/>
                <a:gd name="connsiteY6" fmla="*/ 1068877 h 1137038"/>
                <a:gd name="connsiteX7" fmla="*/ 362264 w 4228094"/>
                <a:gd name="connsiteY7" fmla="*/ 366637 h 1137038"/>
                <a:gd name="connsiteX8" fmla="*/ 1386499 w 4228094"/>
                <a:gd name="connsiteY8" fmla="*/ 1522 h 1137038"/>
                <a:gd name="connsiteX9" fmla="*/ 1673074 w 4228094"/>
                <a:gd name="connsiteY9" fmla="*/ 230 h 113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8094" h="1137038">
                  <a:moveTo>
                    <a:pt x="1673074" y="230"/>
                  </a:moveTo>
                  <a:cubicBezTo>
                    <a:pt x="2346512" y="4287"/>
                    <a:pt x="3048424" y="63583"/>
                    <a:pt x="3676781" y="298555"/>
                  </a:cubicBezTo>
                  <a:cubicBezTo>
                    <a:pt x="3793275" y="342114"/>
                    <a:pt x="3909477" y="384216"/>
                    <a:pt x="4025527" y="425010"/>
                  </a:cubicBezTo>
                  <a:lnTo>
                    <a:pt x="4228094" y="494088"/>
                  </a:lnTo>
                  <a:lnTo>
                    <a:pt x="4228094" y="1137038"/>
                  </a:lnTo>
                  <a:lnTo>
                    <a:pt x="0" y="1137038"/>
                  </a:lnTo>
                  <a:lnTo>
                    <a:pt x="18109" y="1068877"/>
                  </a:lnTo>
                  <a:cubicBezTo>
                    <a:pt x="95047" y="799139"/>
                    <a:pt x="194962" y="542008"/>
                    <a:pt x="362264" y="366637"/>
                  </a:cubicBezTo>
                  <a:cubicBezTo>
                    <a:pt x="622229" y="94062"/>
                    <a:pt x="1015836" y="6565"/>
                    <a:pt x="1386499" y="1522"/>
                  </a:cubicBezTo>
                  <a:cubicBezTo>
                    <a:pt x="1481245" y="198"/>
                    <a:pt x="1576869" y="-349"/>
                    <a:pt x="1673074" y="230"/>
                  </a:cubicBezTo>
                  <a:close/>
                </a:path>
              </a:pathLst>
            </a:cu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50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18AFE34-D405-4581-A4CC-02072A132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53921" y="5829359"/>
              <a:ext cx="5038078" cy="1028642"/>
            </a:xfrm>
            <a:custGeom>
              <a:avLst/>
              <a:gdLst>
                <a:gd name="connsiteX0" fmla="*/ 1576991 w 5038078"/>
                <a:gd name="connsiteY0" fmla="*/ 210 h 1238015"/>
                <a:gd name="connsiteX1" fmla="*/ 3403320 w 5038078"/>
                <a:gd name="connsiteY1" fmla="*/ 272125 h 1238015"/>
                <a:gd name="connsiteX2" fmla="*/ 4672870 w 5038078"/>
                <a:gd name="connsiteY2" fmla="*/ 693604 h 1238015"/>
                <a:gd name="connsiteX3" fmla="*/ 5038078 w 5038078"/>
                <a:gd name="connsiteY3" fmla="*/ 795929 h 1238015"/>
                <a:gd name="connsiteX4" fmla="*/ 5038078 w 5038078"/>
                <a:gd name="connsiteY4" fmla="*/ 1238015 h 1238015"/>
                <a:gd name="connsiteX5" fmla="*/ 0 w 5038078"/>
                <a:gd name="connsiteY5" fmla="*/ 1238015 h 1238015"/>
                <a:gd name="connsiteX6" fmla="*/ 19230 w 5038078"/>
                <a:gd name="connsiteY6" fmla="*/ 1159819 h 1238015"/>
                <a:gd name="connsiteX7" fmla="*/ 382219 w 5038078"/>
                <a:gd name="connsiteY7" fmla="*/ 334180 h 1238015"/>
                <a:gd name="connsiteX8" fmla="*/ 1315784 w 5038078"/>
                <a:gd name="connsiteY8" fmla="*/ 1388 h 1238015"/>
                <a:gd name="connsiteX9" fmla="*/ 1576991 w 5038078"/>
                <a:gd name="connsiteY9" fmla="*/ 210 h 123801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049689"/>
                <a:gd name="connsiteY0" fmla="*/ 1237805 h 1423588"/>
                <a:gd name="connsiteX1" fmla="*/ 19230 w 5049689"/>
                <a:gd name="connsiteY1" fmla="*/ 1159609 h 1423588"/>
                <a:gd name="connsiteX2" fmla="*/ 382219 w 5049689"/>
                <a:gd name="connsiteY2" fmla="*/ 333970 h 1423588"/>
                <a:gd name="connsiteX3" fmla="*/ 1315784 w 5049689"/>
                <a:gd name="connsiteY3" fmla="*/ 1178 h 1423588"/>
                <a:gd name="connsiteX4" fmla="*/ 1576991 w 5049689"/>
                <a:gd name="connsiteY4" fmla="*/ 0 h 1423588"/>
                <a:gd name="connsiteX5" fmla="*/ 3403320 w 5049689"/>
                <a:gd name="connsiteY5" fmla="*/ 271915 h 1423588"/>
                <a:gd name="connsiteX6" fmla="*/ 4672870 w 5049689"/>
                <a:gd name="connsiteY6" fmla="*/ 693394 h 1423588"/>
                <a:gd name="connsiteX7" fmla="*/ 5038078 w 5049689"/>
                <a:gd name="connsiteY7" fmla="*/ 795719 h 1423588"/>
                <a:gd name="connsiteX8" fmla="*/ 5049689 w 5049689"/>
                <a:gd name="connsiteY8" fmla="*/ 1423588 h 1423588"/>
                <a:gd name="connsiteX0" fmla="*/ 0 w 5038078"/>
                <a:gd name="connsiteY0" fmla="*/ 1237805 h 1237805"/>
                <a:gd name="connsiteX1" fmla="*/ 19230 w 5038078"/>
                <a:gd name="connsiteY1" fmla="*/ 1159609 h 1237805"/>
                <a:gd name="connsiteX2" fmla="*/ 382219 w 5038078"/>
                <a:gd name="connsiteY2" fmla="*/ 333970 h 1237805"/>
                <a:gd name="connsiteX3" fmla="*/ 1315784 w 5038078"/>
                <a:gd name="connsiteY3" fmla="*/ 1178 h 1237805"/>
                <a:gd name="connsiteX4" fmla="*/ 1576991 w 5038078"/>
                <a:gd name="connsiteY4" fmla="*/ 0 h 1237805"/>
                <a:gd name="connsiteX5" fmla="*/ 3403320 w 5038078"/>
                <a:gd name="connsiteY5" fmla="*/ 271915 h 1237805"/>
                <a:gd name="connsiteX6" fmla="*/ 4672870 w 5038078"/>
                <a:gd name="connsiteY6" fmla="*/ 693394 h 1237805"/>
                <a:gd name="connsiteX7" fmla="*/ 5038078 w 5038078"/>
                <a:gd name="connsiteY7" fmla="*/ 795719 h 123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8078" h="1237805">
                  <a:moveTo>
                    <a:pt x="0" y="1237805"/>
                  </a:moveTo>
                  <a:lnTo>
                    <a:pt x="19230" y="1159609"/>
                  </a:lnTo>
                  <a:cubicBezTo>
                    <a:pt x="96961" y="850027"/>
                    <a:pt x="191605" y="533778"/>
                    <a:pt x="382219" y="333970"/>
                  </a:cubicBezTo>
                  <a:cubicBezTo>
                    <a:pt x="619171" y="85526"/>
                    <a:pt x="977934" y="5774"/>
                    <a:pt x="1315784" y="1178"/>
                  </a:cubicBezTo>
                  <a:lnTo>
                    <a:pt x="1576991" y="0"/>
                  </a:lnTo>
                  <a:cubicBezTo>
                    <a:pt x="2190813" y="3698"/>
                    <a:pt x="2830589" y="57744"/>
                    <a:pt x="3403320" y="271915"/>
                  </a:cubicBezTo>
                  <a:cubicBezTo>
                    <a:pt x="3828046" y="430728"/>
                    <a:pt x="4248519" y="568281"/>
                    <a:pt x="4672870" y="693394"/>
                  </a:cubicBezTo>
                  <a:lnTo>
                    <a:pt x="5038078" y="795719"/>
                  </a:lnTo>
                </a:path>
              </a:pathLst>
            </a:cu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venir Next LT Pr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681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A13B60C-56B1-46B4-98A6-1482A52E7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31865" y="-31864"/>
            <a:ext cx="4785362" cy="4849091"/>
          </a:xfrm>
          <a:custGeom>
            <a:avLst/>
            <a:gdLst>
              <a:gd name="connsiteX0" fmla="*/ 0 w 4212773"/>
              <a:gd name="connsiteY0" fmla="*/ 0 h 6498740"/>
              <a:gd name="connsiteX1" fmla="*/ 159023 w 4212773"/>
              <a:gd name="connsiteY1" fmla="*/ 12872 h 6498740"/>
              <a:gd name="connsiteX2" fmla="*/ 1697597 w 4212773"/>
              <a:gd name="connsiteY2" fmla="*/ 306418 h 6498740"/>
              <a:gd name="connsiteX3" fmla="*/ 4047822 w 4212773"/>
              <a:gd name="connsiteY3" fmla="*/ 3511272 h 6498740"/>
              <a:gd name="connsiteX4" fmla="*/ 3551503 w 4212773"/>
              <a:gd name="connsiteY4" fmla="*/ 6184235 h 6498740"/>
              <a:gd name="connsiteX5" fmla="*/ 3163159 w 4212773"/>
              <a:gd name="connsiteY5" fmla="*/ 6459073 h 6498740"/>
              <a:gd name="connsiteX6" fmla="*/ 3092077 w 4212773"/>
              <a:gd name="connsiteY6" fmla="*/ 6498740 h 6498740"/>
              <a:gd name="connsiteX7" fmla="*/ 0 w 4212773"/>
              <a:gd name="connsiteY7" fmla="*/ 6498740 h 6498740"/>
              <a:gd name="connsiteX8" fmla="*/ 0 w 4212773"/>
              <a:gd name="connsiteY8" fmla="*/ 0 h 649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2773" h="6498740">
                <a:moveTo>
                  <a:pt x="0" y="0"/>
                </a:moveTo>
                <a:lnTo>
                  <a:pt x="159023" y="12872"/>
                </a:lnTo>
                <a:cubicBezTo>
                  <a:pt x="659101" y="63644"/>
                  <a:pt x="1176498" y="175345"/>
                  <a:pt x="1697597" y="306418"/>
                </a:cubicBezTo>
                <a:cubicBezTo>
                  <a:pt x="3312474" y="712392"/>
                  <a:pt x="3742395" y="1999786"/>
                  <a:pt x="4047822" y="3511272"/>
                </a:cubicBezTo>
                <a:cubicBezTo>
                  <a:pt x="4252232" y="4523358"/>
                  <a:pt x="4422733" y="5443193"/>
                  <a:pt x="3551503" y="6184235"/>
                </a:cubicBezTo>
                <a:cubicBezTo>
                  <a:pt x="3429343" y="6288166"/>
                  <a:pt x="3299185" y="6378784"/>
                  <a:pt x="3163159" y="6459073"/>
                </a:cubicBezTo>
                <a:lnTo>
                  <a:pt x="3092077" y="6498740"/>
                </a:lnTo>
                <a:lnTo>
                  <a:pt x="0" y="64987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024A8E9-062E-406A-BE10-CED280011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341352" y="-341351"/>
            <a:ext cx="4651297" cy="5334001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rgbClr val="F1CB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103DB4-0B2F-C64B-B281-0DD40CB4C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62000"/>
            <a:ext cx="3048001" cy="2286000"/>
          </a:xfrm>
        </p:spPr>
        <p:txBody>
          <a:bodyPr anchor="b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Companies to Test – random selection from tech stocks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3FECFB7-266E-C040-82CD-1EB18EF34C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6720073"/>
              </p:ext>
            </p:extLst>
          </p:nvPr>
        </p:nvGraphicFramePr>
        <p:xfrm>
          <a:off x="5334000" y="895847"/>
          <a:ext cx="6096002" cy="506631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8446">
                  <a:extLst>
                    <a:ext uri="{9D8B030D-6E8A-4147-A177-3AD203B41FA5}">
                      <a16:colId xmlns:a16="http://schemas.microsoft.com/office/drawing/2014/main" val="1424773415"/>
                    </a:ext>
                  </a:extLst>
                </a:gridCol>
                <a:gridCol w="946107">
                  <a:extLst>
                    <a:ext uri="{9D8B030D-6E8A-4147-A177-3AD203B41FA5}">
                      <a16:colId xmlns:a16="http://schemas.microsoft.com/office/drawing/2014/main" val="4072673316"/>
                    </a:ext>
                  </a:extLst>
                </a:gridCol>
                <a:gridCol w="1221482">
                  <a:extLst>
                    <a:ext uri="{9D8B030D-6E8A-4147-A177-3AD203B41FA5}">
                      <a16:colId xmlns:a16="http://schemas.microsoft.com/office/drawing/2014/main" val="4142547296"/>
                    </a:ext>
                  </a:extLst>
                </a:gridCol>
                <a:gridCol w="1346948">
                  <a:extLst>
                    <a:ext uri="{9D8B030D-6E8A-4147-A177-3AD203B41FA5}">
                      <a16:colId xmlns:a16="http://schemas.microsoft.com/office/drawing/2014/main" val="289962491"/>
                    </a:ext>
                  </a:extLst>
                </a:gridCol>
                <a:gridCol w="1373019">
                  <a:extLst>
                    <a:ext uri="{9D8B030D-6E8A-4147-A177-3AD203B41FA5}">
                      <a16:colId xmlns:a16="http://schemas.microsoft.com/office/drawing/2014/main" val="1172246066"/>
                    </a:ext>
                  </a:extLst>
                </a:gridCol>
              </a:tblGrid>
              <a:tr h="620745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Company</a:t>
                      </a:r>
                    </a:p>
                  </a:txBody>
                  <a:tcPr marL="82642" marR="82642" marT="41320" marB="413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Ticker</a:t>
                      </a:r>
                    </a:p>
                  </a:txBody>
                  <a:tcPr marL="82642" marR="82642" marT="41320" marB="413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Current Price</a:t>
                      </a:r>
                    </a:p>
                  </a:txBody>
                  <a:tcPr marL="82642" marR="82642" marT="41320" marB="413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DCF Model Value</a:t>
                      </a:r>
                    </a:p>
                  </a:txBody>
                  <a:tcPr marL="82642" marR="82642" marT="41320" marB="413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Over/Under</a:t>
                      </a:r>
                    </a:p>
                  </a:txBody>
                  <a:tcPr marL="82642" marR="82642" marT="41320" marB="41320"/>
                </a:tc>
                <a:extLst>
                  <a:ext uri="{0D108BD9-81ED-4DB2-BD59-A6C34878D82A}">
                    <a16:rowId xmlns:a16="http://schemas.microsoft.com/office/drawing/2014/main" val="964839414"/>
                  </a:ext>
                </a:extLst>
              </a:tr>
              <a:tr h="370464">
                <a:tc>
                  <a:txBody>
                    <a:bodyPr/>
                    <a:lstStyle/>
                    <a:p>
                      <a:r>
                        <a:rPr lang="en-US" sz="1600"/>
                        <a:t>Amazon</a:t>
                      </a:r>
                    </a:p>
                  </a:txBody>
                  <a:tcPr marL="82642" marR="82642" marT="41320" marB="41320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AMZN</a:t>
                      </a:r>
                    </a:p>
                  </a:txBody>
                  <a:tcPr marL="82642" marR="82642" marT="41320" marB="4132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$3,385.38</a:t>
                      </a:r>
                    </a:p>
                  </a:txBody>
                  <a:tcPr marL="82642" marR="82642" marT="41320" marB="4132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$11,538.67</a:t>
                      </a:r>
                    </a:p>
                  </a:txBody>
                  <a:tcPr marL="82642" marR="82642" marT="41320" marB="4132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Under</a:t>
                      </a:r>
                    </a:p>
                  </a:txBody>
                  <a:tcPr marL="82642" marR="82642" marT="41320" marB="41320"/>
                </a:tc>
                <a:extLst>
                  <a:ext uri="{0D108BD9-81ED-4DB2-BD59-A6C34878D82A}">
                    <a16:rowId xmlns:a16="http://schemas.microsoft.com/office/drawing/2014/main" val="2645424773"/>
                  </a:ext>
                </a:extLst>
              </a:tr>
              <a:tr h="370464">
                <a:tc>
                  <a:txBody>
                    <a:bodyPr/>
                    <a:lstStyle/>
                    <a:p>
                      <a:r>
                        <a:rPr lang="en-US" sz="1600"/>
                        <a:t>Tesla</a:t>
                      </a:r>
                    </a:p>
                  </a:txBody>
                  <a:tcPr marL="82642" marR="82642" marT="41320" marB="41320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TSLA</a:t>
                      </a:r>
                    </a:p>
                  </a:txBody>
                  <a:tcPr marL="82642" marR="82642" marT="41320" marB="4132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$700.00</a:t>
                      </a:r>
                    </a:p>
                  </a:txBody>
                  <a:tcPr marL="82642" marR="82642" marT="41320" marB="4132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$400.63</a:t>
                      </a:r>
                    </a:p>
                  </a:txBody>
                  <a:tcPr marL="82642" marR="82642" marT="41320" marB="4132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Over</a:t>
                      </a:r>
                    </a:p>
                  </a:txBody>
                  <a:tcPr marL="82642" marR="82642" marT="41320" marB="41320"/>
                </a:tc>
                <a:extLst>
                  <a:ext uri="{0D108BD9-81ED-4DB2-BD59-A6C34878D82A}">
                    <a16:rowId xmlns:a16="http://schemas.microsoft.com/office/drawing/2014/main" val="2798033893"/>
                  </a:ext>
                </a:extLst>
              </a:tr>
              <a:tr h="370464">
                <a:tc>
                  <a:txBody>
                    <a:bodyPr/>
                    <a:lstStyle/>
                    <a:p>
                      <a:r>
                        <a:rPr lang="en-US" sz="1600"/>
                        <a:t>Facebook</a:t>
                      </a:r>
                    </a:p>
                  </a:txBody>
                  <a:tcPr marL="82642" marR="82642" marT="41320" marB="41320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FB</a:t>
                      </a:r>
                    </a:p>
                  </a:txBody>
                  <a:tcPr marL="82642" marR="82642" marT="41320" marB="4132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$310.60</a:t>
                      </a:r>
                    </a:p>
                  </a:txBody>
                  <a:tcPr marL="82642" marR="82642" marT="41320" marB="4132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$319.62</a:t>
                      </a:r>
                    </a:p>
                  </a:txBody>
                  <a:tcPr marL="82642" marR="82642" marT="41320" marB="4132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Under</a:t>
                      </a:r>
                    </a:p>
                  </a:txBody>
                  <a:tcPr marL="82642" marR="82642" marT="41320" marB="41320"/>
                </a:tc>
                <a:extLst>
                  <a:ext uri="{0D108BD9-81ED-4DB2-BD59-A6C34878D82A}">
                    <a16:rowId xmlns:a16="http://schemas.microsoft.com/office/drawing/2014/main" val="1529046284"/>
                  </a:ext>
                </a:extLst>
              </a:tr>
              <a:tr h="370464">
                <a:tc>
                  <a:txBody>
                    <a:bodyPr/>
                    <a:lstStyle/>
                    <a:p>
                      <a:r>
                        <a:rPr lang="en-US" sz="1600"/>
                        <a:t>Google</a:t>
                      </a:r>
                    </a:p>
                  </a:txBody>
                  <a:tcPr marL="82642" marR="82642" marT="41320" marB="41320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GOOG</a:t>
                      </a:r>
                    </a:p>
                  </a:txBody>
                  <a:tcPr marL="82642" marR="82642" marT="41320" marB="4132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$2,257.50</a:t>
                      </a:r>
                    </a:p>
                  </a:txBody>
                  <a:tcPr marL="82642" marR="82642" marT="41320" marB="4132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$1,461.96</a:t>
                      </a:r>
                    </a:p>
                  </a:txBody>
                  <a:tcPr marL="82642" marR="82642" marT="41320" marB="4132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Over</a:t>
                      </a:r>
                    </a:p>
                  </a:txBody>
                  <a:tcPr marL="82642" marR="82642" marT="41320" marB="41320"/>
                </a:tc>
                <a:extLst>
                  <a:ext uri="{0D108BD9-81ED-4DB2-BD59-A6C34878D82A}">
                    <a16:rowId xmlns:a16="http://schemas.microsoft.com/office/drawing/2014/main" val="117872326"/>
                  </a:ext>
                </a:extLst>
              </a:tr>
              <a:tr h="370464">
                <a:tc>
                  <a:txBody>
                    <a:bodyPr/>
                    <a:lstStyle/>
                    <a:p>
                      <a:r>
                        <a:rPr lang="en-US" sz="1600"/>
                        <a:t>Square</a:t>
                      </a:r>
                    </a:p>
                  </a:txBody>
                  <a:tcPr marL="82642" marR="82642" marT="41320" marB="41320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SQ</a:t>
                      </a:r>
                    </a:p>
                  </a:txBody>
                  <a:tcPr marL="82642" marR="82642" marT="41320" marB="4132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$264.81</a:t>
                      </a:r>
                    </a:p>
                  </a:txBody>
                  <a:tcPr marL="82642" marR="82642" marT="41320" marB="4132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$17.57</a:t>
                      </a:r>
                    </a:p>
                  </a:txBody>
                  <a:tcPr marL="82642" marR="82642" marT="41320" marB="4132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Over</a:t>
                      </a:r>
                    </a:p>
                  </a:txBody>
                  <a:tcPr marL="82642" marR="82642" marT="41320" marB="41320"/>
                </a:tc>
                <a:extLst>
                  <a:ext uri="{0D108BD9-81ED-4DB2-BD59-A6C34878D82A}">
                    <a16:rowId xmlns:a16="http://schemas.microsoft.com/office/drawing/2014/main" val="1355430082"/>
                  </a:ext>
                </a:extLst>
              </a:tr>
              <a:tr h="370464">
                <a:tc>
                  <a:txBody>
                    <a:bodyPr/>
                    <a:lstStyle/>
                    <a:p>
                      <a:r>
                        <a:rPr lang="en-US" sz="1600"/>
                        <a:t>iRobot</a:t>
                      </a:r>
                    </a:p>
                  </a:txBody>
                  <a:tcPr marL="82642" marR="82642" marT="41320" marB="41320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IRBT</a:t>
                      </a:r>
                    </a:p>
                  </a:txBody>
                  <a:tcPr marL="82642" marR="82642" marT="41320" marB="4132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$113.58</a:t>
                      </a:r>
                    </a:p>
                  </a:txBody>
                  <a:tcPr marL="82642" marR="82642" marT="41320" marB="4132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$92.81</a:t>
                      </a:r>
                    </a:p>
                  </a:txBody>
                  <a:tcPr marL="82642" marR="82642" marT="41320" marB="4132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Over</a:t>
                      </a:r>
                    </a:p>
                  </a:txBody>
                  <a:tcPr marL="82642" marR="82642" marT="41320" marB="41320"/>
                </a:tc>
                <a:extLst>
                  <a:ext uri="{0D108BD9-81ED-4DB2-BD59-A6C34878D82A}">
                    <a16:rowId xmlns:a16="http://schemas.microsoft.com/office/drawing/2014/main" val="145371377"/>
                  </a:ext>
                </a:extLst>
              </a:tr>
              <a:tr h="370464">
                <a:tc>
                  <a:txBody>
                    <a:bodyPr/>
                    <a:lstStyle/>
                    <a:p>
                      <a:r>
                        <a:rPr lang="en-US" sz="1600"/>
                        <a:t>Roku</a:t>
                      </a:r>
                    </a:p>
                  </a:txBody>
                  <a:tcPr marL="82642" marR="82642" marT="41320" marB="41320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ROKU</a:t>
                      </a:r>
                    </a:p>
                  </a:txBody>
                  <a:tcPr marL="82642" marR="82642" marT="41320" marB="4132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$370.59</a:t>
                      </a:r>
                    </a:p>
                  </a:txBody>
                  <a:tcPr marL="82642" marR="82642" marT="41320" marB="4132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$42.86</a:t>
                      </a:r>
                    </a:p>
                  </a:txBody>
                  <a:tcPr marL="82642" marR="82642" marT="41320" marB="4132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Over</a:t>
                      </a:r>
                    </a:p>
                  </a:txBody>
                  <a:tcPr marL="82642" marR="82642" marT="41320" marB="41320"/>
                </a:tc>
                <a:extLst>
                  <a:ext uri="{0D108BD9-81ED-4DB2-BD59-A6C34878D82A}">
                    <a16:rowId xmlns:a16="http://schemas.microsoft.com/office/drawing/2014/main" val="3986295444"/>
                  </a:ext>
                </a:extLst>
              </a:tr>
              <a:tr h="370464">
                <a:tc>
                  <a:txBody>
                    <a:bodyPr/>
                    <a:lstStyle/>
                    <a:p>
                      <a:r>
                        <a:rPr lang="en-US" sz="1600" dirty="0"/>
                        <a:t>Alibaba</a:t>
                      </a:r>
                    </a:p>
                  </a:txBody>
                  <a:tcPr marL="82642" marR="82642" marT="41320" marB="41320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BABA</a:t>
                      </a:r>
                    </a:p>
                  </a:txBody>
                  <a:tcPr marL="82642" marR="82642" marT="41320" marB="4132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$242.66</a:t>
                      </a:r>
                    </a:p>
                  </a:txBody>
                  <a:tcPr marL="82642" marR="82642" marT="41320" marB="4132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$4,193.19</a:t>
                      </a:r>
                    </a:p>
                  </a:txBody>
                  <a:tcPr marL="82642" marR="82642" marT="41320" marB="4132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Under</a:t>
                      </a:r>
                    </a:p>
                  </a:txBody>
                  <a:tcPr marL="82642" marR="82642" marT="41320" marB="41320"/>
                </a:tc>
                <a:extLst>
                  <a:ext uri="{0D108BD9-81ED-4DB2-BD59-A6C34878D82A}">
                    <a16:rowId xmlns:a16="http://schemas.microsoft.com/office/drawing/2014/main" val="3708210654"/>
                  </a:ext>
                </a:extLst>
              </a:tr>
              <a:tr h="370464">
                <a:tc>
                  <a:txBody>
                    <a:bodyPr/>
                    <a:lstStyle/>
                    <a:p>
                      <a:r>
                        <a:rPr lang="en-US" sz="1600" dirty="0"/>
                        <a:t>Salesforce</a:t>
                      </a:r>
                    </a:p>
                  </a:txBody>
                  <a:tcPr marL="82642" marR="82642" marT="41320" marB="4132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CRM</a:t>
                      </a:r>
                    </a:p>
                  </a:txBody>
                  <a:tcPr marL="82642" marR="82642" marT="41320" marB="4132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$229.13</a:t>
                      </a:r>
                    </a:p>
                  </a:txBody>
                  <a:tcPr marL="82642" marR="82642" marT="41320" marB="4132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$197.58</a:t>
                      </a:r>
                    </a:p>
                  </a:txBody>
                  <a:tcPr marL="82642" marR="82642" marT="41320" marB="4132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Over</a:t>
                      </a:r>
                    </a:p>
                  </a:txBody>
                  <a:tcPr marL="82642" marR="82642" marT="41320" marB="41320"/>
                </a:tc>
                <a:extLst>
                  <a:ext uri="{0D108BD9-81ED-4DB2-BD59-A6C34878D82A}">
                    <a16:rowId xmlns:a16="http://schemas.microsoft.com/office/drawing/2014/main" val="1228444173"/>
                  </a:ext>
                </a:extLst>
              </a:tr>
              <a:tr h="370464">
                <a:tc>
                  <a:txBody>
                    <a:bodyPr/>
                    <a:lstStyle/>
                    <a:p>
                      <a:r>
                        <a:rPr lang="en-US" sz="1600"/>
                        <a:t>Microsoft</a:t>
                      </a:r>
                    </a:p>
                  </a:txBody>
                  <a:tcPr marL="82642" marR="82642" marT="41320" marB="41320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MSFT</a:t>
                      </a:r>
                    </a:p>
                  </a:txBody>
                  <a:tcPr marL="82642" marR="82642" marT="41320" marB="4132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$257.29</a:t>
                      </a:r>
                    </a:p>
                  </a:txBody>
                  <a:tcPr marL="82642" marR="82642" marT="41320" marB="4132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$171.98</a:t>
                      </a:r>
                    </a:p>
                  </a:txBody>
                  <a:tcPr marL="82642" marR="82642" marT="41320" marB="4132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Over</a:t>
                      </a:r>
                    </a:p>
                  </a:txBody>
                  <a:tcPr marL="82642" marR="82642" marT="41320" marB="41320"/>
                </a:tc>
                <a:extLst>
                  <a:ext uri="{0D108BD9-81ED-4DB2-BD59-A6C34878D82A}">
                    <a16:rowId xmlns:a16="http://schemas.microsoft.com/office/drawing/2014/main" val="4176887092"/>
                  </a:ext>
                </a:extLst>
              </a:tr>
              <a:tr h="370464">
                <a:tc>
                  <a:txBody>
                    <a:bodyPr/>
                    <a:lstStyle/>
                    <a:p>
                      <a:r>
                        <a:rPr lang="en-US" sz="1600"/>
                        <a:t>Netflix</a:t>
                      </a:r>
                    </a:p>
                  </a:txBody>
                  <a:tcPr marL="82642" marR="82642" marT="41320" marB="41320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NFLX</a:t>
                      </a:r>
                    </a:p>
                  </a:txBody>
                  <a:tcPr marL="82642" marR="82642" marT="41320" marB="4132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$553.23</a:t>
                      </a:r>
                    </a:p>
                  </a:txBody>
                  <a:tcPr marL="82642" marR="82642" marT="41320" marB="4132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$3,769.67</a:t>
                      </a:r>
                    </a:p>
                  </a:txBody>
                  <a:tcPr marL="82642" marR="82642" marT="41320" marB="4132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Under</a:t>
                      </a:r>
                    </a:p>
                  </a:txBody>
                  <a:tcPr marL="82642" marR="82642" marT="41320" marB="41320"/>
                </a:tc>
                <a:extLst>
                  <a:ext uri="{0D108BD9-81ED-4DB2-BD59-A6C34878D82A}">
                    <a16:rowId xmlns:a16="http://schemas.microsoft.com/office/drawing/2014/main" val="819339055"/>
                  </a:ext>
                </a:extLst>
              </a:tr>
              <a:tr h="370464">
                <a:tc>
                  <a:txBody>
                    <a:bodyPr/>
                    <a:lstStyle/>
                    <a:p>
                      <a:r>
                        <a:rPr lang="en-US" sz="1600"/>
                        <a:t>Apple</a:t>
                      </a:r>
                    </a:p>
                  </a:txBody>
                  <a:tcPr marL="82642" marR="82642" marT="41320" marB="41320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APPL</a:t>
                      </a:r>
                    </a:p>
                  </a:txBody>
                  <a:tcPr marL="82642" marR="82642" marT="41320" marB="4132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$131.24</a:t>
                      </a:r>
                    </a:p>
                  </a:txBody>
                  <a:tcPr marL="82642" marR="82642" marT="41320" marB="4132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$84.63</a:t>
                      </a:r>
                    </a:p>
                  </a:txBody>
                  <a:tcPr marL="82642" marR="82642" marT="41320" marB="4132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Over</a:t>
                      </a:r>
                    </a:p>
                  </a:txBody>
                  <a:tcPr marL="82642" marR="82642" marT="41320" marB="41320"/>
                </a:tc>
                <a:extLst>
                  <a:ext uri="{0D108BD9-81ED-4DB2-BD59-A6C34878D82A}">
                    <a16:rowId xmlns:a16="http://schemas.microsoft.com/office/drawing/2014/main" val="32473501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0407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D065C6D-EB42-400B-99C4-D0ACE936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13174" y="0"/>
            <a:ext cx="5578824" cy="6028256"/>
          </a:xfrm>
          <a:custGeom>
            <a:avLst/>
            <a:gdLst>
              <a:gd name="connsiteX0" fmla="*/ 1681218 w 5578824"/>
              <a:gd name="connsiteY0" fmla="*/ 0 h 6028256"/>
              <a:gd name="connsiteX1" fmla="*/ 5578824 w 5578824"/>
              <a:gd name="connsiteY1" fmla="*/ 0 h 6028256"/>
              <a:gd name="connsiteX2" fmla="*/ 5578824 w 5578824"/>
              <a:gd name="connsiteY2" fmla="*/ 5760161 h 6028256"/>
              <a:gd name="connsiteX3" fmla="*/ 5441231 w 5578824"/>
              <a:gd name="connsiteY3" fmla="*/ 5804042 h 6028256"/>
              <a:gd name="connsiteX4" fmla="*/ 4253224 w 5578824"/>
              <a:gd name="connsiteY4" fmla="*/ 5980388 h 6028256"/>
              <a:gd name="connsiteX5" fmla="*/ 837278 w 5578824"/>
              <a:gd name="connsiteY5" fmla="*/ 4877588 h 6028256"/>
              <a:gd name="connsiteX6" fmla="*/ 109626 w 5578824"/>
              <a:gd name="connsiteY6" fmla="*/ 3329255 h 6028256"/>
              <a:gd name="connsiteX7" fmla="*/ 156962 w 5578824"/>
              <a:gd name="connsiteY7" fmla="*/ 1773839 h 6028256"/>
              <a:gd name="connsiteX8" fmla="*/ 904890 w 5578824"/>
              <a:gd name="connsiteY8" fmla="*/ 738354 h 6028256"/>
              <a:gd name="connsiteX9" fmla="*/ 1304592 w 5578824"/>
              <a:gd name="connsiteY9" fmla="*/ 360545 h 602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73332-1B91-0044-BEF6-BACCA10CF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5334000" cy="3810001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2400"/>
              <a:t>There is a 95% chance that if you invest $677,293.70 to purchase 200 shares in Amazon over the next year will end within a range of $358,037.86 and $1,118,510.85.</a:t>
            </a:r>
          </a:p>
          <a:p>
            <a:pPr>
              <a:lnSpc>
                <a:spcPct val="115000"/>
              </a:lnSpc>
            </a:pPr>
            <a:r>
              <a:rPr lang="en-US" sz="2400"/>
              <a:t>The simulation has the stock priced between $1,790 and $5,592 in the next year.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8FDF24-697E-C740-8FE1-BF52063AD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/>
              <a:t>Stock Performance Review - AMZN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0BFDDDC-ED42-4743-8B61-2C047CBFE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965389"/>
            <a:ext cx="5943600" cy="292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82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DD9DE-E17C-7144-B067-B9CBA2E6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50BE8-5D26-6B47-A0BA-11C33559D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Invest in an equally weighted portfolio of undervalued stocks based on the DCF model simulation.</a:t>
            </a:r>
          </a:p>
          <a:p>
            <a:pPr lvl="1"/>
            <a:r>
              <a:rPr lang="en-US" dirty="0"/>
              <a:t>Amazon</a:t>
            </a:r>
          </a:p>
          <a:p>
            <a:pPr lvl="1"/>
            <a:r>
              <a:rPr lang="en-US" dirty="0"/>
              <a:t>Facebook</a:t>
            </a:r>
          </a:p>
          <a:p>
            <a:pPr lvl="1"/>
            <a:r>
              <a:rPr lang="en-US" dirty="0"/>
              <a:t>Alibaba</a:t>
            </a:r>
          </a:p>
          <a:p>
            <a:pPr lvl="1"/>
            <a:r>
              <a:rPr lang="en-US" dirty="0" err="1"/>
              <a:t>NetFlix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784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0BE05-96A1-9C4B-8FF5-85C76F73E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Performance vs. S&amp;P 500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60EA06BE-FFF4-4C40-85DA-A08C2F8D4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2286000"/>
            <a:ext cx="9144000" cy="4248184"/>
          </a:xfrm>
        </p:spPr>
      </p:pic>
    </p:spTree>
    <p:extLst>
      <p:ext uri="{BB962C8B-B14F-4D97-AF65-F5344CB8AC3E}">
        <p14:creationId xmlns:p14="http://schemas.microsoft.com/office/powerpoint/2010/main" val="2287936849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RegularSeedRightStep">
      <a:dk1>
        <a:srgbClr val="000000"/>
      </a:dk1>
      <a:lt1>
        <a:srgbClr val="FFFFFF"/>
      </a:lt1>
      <a:dk2>
        <a:srgbClr val="1B2130"/>
      </a:dk2>
      <a:lt2>
        <a:srgbClr val="F3F1F0"/>
      </a:lt2>
      <a:accent1>
        <a:srgbClr val="23ADDC"/>
      </a:accent1>
      <a:accent2>
        <a:srgbClr val="1756D5"/>
      </a:accent2>
      <a:accent3>
        <a:srgbClr val="3B2CE7"/>
      </a:accent3>
      <a:accent4>
        <a:srgbClr val="7617D5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{5232C7C7-28F3-9041-9B21-D5DD1D95FC66}tf10001073</Template>
  <TotalTime>2929</TotalTime>
  <Words>674</Words>
  <Application>Microsoft Macintosh PowerPoint</Application>
  <PresentationFormat>Widescreen</PresentationFormat>
  <Paragraphs>108</Paragraphs>
  <Slides>14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Avenir Next LT Pro</vt:lpstr>
      <vt:lpstr>Avenir Next LT Pro Light</vt:lpstr>
      <vt:lpstr>Calibri</vt:lpstr>
      <vt:lpstr>Sitka Subheading</vt:lpstr>
      <vt:lpstr>PebbleVTI</vt:lpstr>
      <vt:lpstr>Over under Investment Tool</vt:lpstr>
      <vt:lpstr>Can we create a tool using DCF modeling to over or under value a stock?</vt:lpstr>
      <vt:lpstr>Overview</vt:lpstr>
      <vt:lpstr>The DCF Model Explained</vt:lpstr>
      <vt:lpstr>Proof of Concept</vt:lpstr>
      <vt:lpstr>Companies to Test – random selection from tech stocks</vt:lpstr>
      <vt:lpstr>Stock Performance Review - AMZN</vt:lpstr>
      <vt:lpstr>Portfolio Analysis </vt:lpstr>
      <vt:lpstr>Historical Performance vs. S&amp;P 500</vt:lpstr>
      <vt:lpstr>Correlation of Stocks and Portfolio with S&amp;P 500</vt:lpstr>
      <vt:lpstr>How does the portfolio perform?</vt:lpstr>
      <vt:lpstr>Monte Carlo Simulation</vt:lpstr>
      <vt:lpstr>Conclusions</vt:lpstr>
      <vt:lpstr>Final Thoughts/Learnings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Brennan</dc:creator>
  <cp:lastModifiedBy>Sean Brennan</cp:lastModifiedBy>
  <cp:revision>18</cp:revision>
  <dcterms:created xsi:type="dcterms:W3CDTF">2021-04-10T17:03:46Z</dcterms:created>
  <dcterms:modified xsi:type="dcterms:W3CDTF">2021-04-12T17:53:05Z</dcterms:modified>
</cp:coreProperties>
</file>